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
  </p:notesMasterIdLst>
  <p:handoutMasterIdLst>
    <p:handoutMasterId r:id="rId5"/>
  </p:handoutMasterIdLst>
  <p:sldIdLst>
    <p:sldId id="3457" r:id="rId2"/>
    <p:sldId id="271"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全体" id="{0FD50359-114E-4440-AC13-7B9612040A14}">
          <p14:sldIdLst>
            <p14:sldId id="3457"/>
            <p14:sldId id="27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藤原　航太郎" initials="藤原" lastIdx="3" clrIdx="0">
    <p:extLst>
      <p:ext uri="{19B8F6BF-5375-455C-9EA6-DF929625EA0E}">
        <p15:presenceInfo xmlns:p15="http://schemas.microsoft.com/office/powerpoint/2012/main" userId="S::kjm-fujiwkot@kajima-cloud.jp::c605017e-dd6d-4c93-a98e-ba0d7d26ec70" providerId="AD"/>
      </p:ext>
    </p:extLst>
  </p:cmAuthor>
  <p:cmAuthor id="2" name="吉村　雄一" initials="吉村" lastIdx="3" clrIdx="1">
    <p:extLst>
      <p:ext uri="{19B8F6BF-5375-455C-9EA6-DF929625EA0E}">
        <p15:presenceInfo xmlns:p15="http://schemas.microsoft.com/office/powerpoint/2012/main" userId="S::kjm-yoshyuic@kajima-cloud.jp::6d7c03d2-5544-49de-9c8a-c19dcedddff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43A9FE-AD63-4BCA-914F-0ABD1BC8975E}" v="4" dt="2021-09-06T07:24:39.910"/>
    <p1510:client id="{702DAAC7-5B8B-C6D1-A9A8-02AB3E61DFAE}" v="8" dt="2021-09-06T07:51:48.48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89" autoAdjust="0"/>
    <p:restoredTop sz="95214" autoAdjust="0"/>
  </p:normalViewPr>
  <p:slideViewPr>
    <p:cSldViewPr snapToGrid="0">
      <p:cViewPr varScale="1">
        <p:scale>
          <a:sx n="85" d="100"/>
          <a:sy n="85" d="100"/>
        </p:scale>
        <p:origin x="696" y="86"/>
      </p:cViewPr>
      <p:guideLst/>
    </p:cSldViewPr>
  </p:slideViewPr>
  <p:notesTextViewPr>
    <p:cViewPr>
      <p:scale>
        <a:sx n="1" d="1"/>
        <a:sy n="1" d="1"/>
      </p:scale>
      <p:origin x="0" y="0"/>
    </p:cViewPr>
  </p:notesTextViewPr>
  <p:notesViewPr>
    <p:cSldViewPr snapToGrid="0">
      <p:cViewPr varScale="1">
        <p:scale>
          <a:sx n="59" d="100"/>
          <a:sy n="59" d="100"/>
        </p:scale>
        <p:origin x="260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06T00:17:59.495" idx="1">
    <p:pos x="7402" y="1690"/>
    <p:text>スライド3枚目の光ファイバの図に関して、青点が示しているものが何か分かりにくいです。振動の伝達を図示ているのでしょうか？光の伝達を図示しているのでしょうか？
</p:text>
    <p:extLst>
      <p:ext uri="{C676402C-5697-4E1C-873F-D02D1690AC5C}">
        <p15:threadingInfo xmlns:p15="http://schemas.microsoft.com/office/powerpoint/2012/main" timeZoneBias="420"/>
      </p:ext>
    </p:extLst>
  </p:cm>
  <p:cm authorId="2" dt="2021-09-06T00:41:39.095" idx="1">
    <p:pos x="7402" y="1826"/>
    <p:text>後方散乱光が0.2mの（サンプリング）間隔で計測器に向かって伝達し、検出される様子を図示しました。各散乱位置が検出時間の違いとして区別され、分布として計測されることも示しています。
</p:text>
    <p:extLst>
      <p:ext uri="{C676402C-5697-4E1C-873F-D02D1690AC5C}">
        <p15:threadingInfo xmlns:p15="http://schemas.microsoft.com/office/powerpoint/2012/main" timeZoneBias="420">
          <p15:parentCm authorId="1" idx="1"/>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531DDDF-1CBA-43B7-ACF6-86A70EAC274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409295A-6968-4B50-AD2F-926E49DE55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583200-19B5-4BDF-B0F0-1AFC75F73F0E}" type="datetimeFigureOut">
              <a:rPr kumimoji="1" lang="ja-JP" altLang="en-US" smtClean="0"/>
              <a:t>2022/12/5</a:t>
            </a:fld>
            <a:endParaRPr kumimoji="1" lang="ja-JP" altLang="en-US"/>
          </a:p>
        </p:txBody>
      </p:sp>
      <p:sp>
        <p:nvSpPr>
          <p:cNvPr id="4" name="フッター プレースホルダー 3">
            <a:extLst>
              <a:ext uri="{FF2B5EF4-FFF2-40B4-BE49-F238E27FC236}">
                <a16:creationId xmlns:a16="http://schemas.microsoft.com/office/drawing/2014/main" id="{AEC9FFFC-5D13-4B67-9857-9706C2CB12D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EA93549-B5D9-4F16-8981-D8C4346B6A4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A3D421-D69F-4F38-9844-41A01D1EA027}" type="slidenum">
              <a:rPr kumimoji="1" lang="ja-JP" altLang="en-US" smtClean="0"/>
              <a:t>‹#›</a:t>
            </a:fld>
            <a:endParaRPr kumimoji="1" lang="ja-JP" altLang="en-US"/>
          </a:p>
        </p:txBody>
      </p:sp>
    </p:spTree>
    <p:extLst>
      <p:ext uri="{BB962C8B-B14F-4D97-AF65-F5344CB8AC3E}">
        <p14:creationId xmlns:p14="http://schemas.microsoft.com/office/powerpoint/2010/main" val="1705036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C2C503-1DDE-4020-BCAA-6F5A0A364B11}" type="datetimeFigureOut">
              <a:rPr kumimoji="1" lang="ja-JP" altLang="en-US" smtClean="0"/>
              <a:t>2022/12/5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838A3C-A532-445F-8A60-FA8D77BCF7F3}" type="slidenum">
              <a:rPr kumimoji="1" lang="ja-JP" altLang="en-US" smtClean="0"/>
              <a:t>‹#›</a:t>
            </a:fld>
            <a:endParaRPr kumimoji="1" lang="ja-JP" altLang="en-US"/>
          </a:p>
        </p:txBody>
      </p:sp>
    </p:spTree>
    <p:extLst>
      <p:ext uri="{BB962C8B-B14F-4D97-AF65-F5344CB8AC3E}">
        <p14:creationId xmlns:p14="http://schemas.microsoft.com/office/powerpoint/2010/main" val="11209642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DAS</a:t>
            </a:r>
            <a:r>
              <a:rPr kumimoji="1" lang="ja-JP" altLang="en-US" dirty="0"/>
              <a:t>の計測原理について説明致します。分布型音響センシング</a:t>
            </a:r>
            <a:r>
              <a:rPr kumimoji="1" lang="en-US" altLang="ja-JP" dirty="0"/>
              <a:t>Distributed Acoustic Sensing </a:t>
            </a:r>
            <a:r>
              <a:rPr kumimoji="1" lang="ja-JP" altLang="en-US" dirty="0"/>
              <a:t>の頭文字から</a:t>
            </a:r>
            <a:r>
              <a:rPr kumimoji="1" lang="en-US" altLang="ja-JP" dirty="0"/>
              <a:t>DAS</a:t>
            </a:r>
            <a:r>
              <a:rPr kumimoji="1" lang="ja-JP" altLang="en-US" dirty="0"/>
              <a:t>と呼ばれる手法でありまして、汎用のシングルモードファイバを利用して</a:t>
            </a:r>
            <a:endParaRPr kumimoji="1" lang="en-US" altLang="ja-JP" dirty="0"/>
          </a:p>
          <a:p>
            <a:r>
              <a:rPr kumimoji="1" lang="ja-JP" altLang="en-US" dirty="0"/>
              <a:t>振動を計測する方法であります。下図には</a:t>
            </a:r>
            <a:r>
              <a:rPr kumimoji="1" lang="en-US" altLang="ja-JP" dirty="0"/>
              <a:t>DAS</a:t>
            </a:r>
            <a:r>
              <a:rPr kumimoji="1" lang="ja-JP" altLang="en-US" dirty="0"/>
              <a:t>の計測イメージを示しておりまして、</a:t>
            </a:r>
            <a:r>
              <a:rPr kumimoji="1" lang="en-US" altLang="ja-JP" dirty="0"/>
              <a:t>PC</a:t>
            </a:r>
            <a:r>
              <a:rPr kumimoji="1" lang="ja-JP" altLang="en-US" dirty="0"/>
              <a:t>とデータを収集する計測器、そして計測器に接続したシングルモードファイバから構成されています。</a:t>
            </a:r>
            <a:endParaRPr kumimoji="1" lang="en-US" altLang="ja-JP" dirty="0"/>
          </a:p>
          <a:p>
            <a:r>
              <a:rPr kumimoji="1" lang="ja-JP" altLang="en-US" dirty="0"/>
              <a:t>この</a:t>
            </a:r>
            <a:r>
              <a:rPr kumimoji="1" lang="en-US" altLang="ja-JP" dirty="0"/>
              <a:t>DAS</a:t>
            </a:r>
            <a:r>
              <a:rPr kumimoji="1" lang="ja-JP" altLang="en-US" dirty="0"/>
              <a:t>ではファイバにパルス光を繰返し入力してファイバ各部分から散乱される光を検出して振動を評価致します。振動が媒質を通じてファイバに作用するとその部分のファイバが瞬時に伸縮し、</a:t>
            </a:r>
            <a:endParaRPr kumimoji="1" lang="en-US" altLang="ja-JP" dirty="0"/>
          </a:p>
          <a:p>
            <a:r>
              <a:rPr kumimoji="1" lang="ja-JP" altLang="en-US" dirty="0"/>
              <a:t>検出される光の位相が変化することから、位相を計測してファイバ各部分の振動状態を出力されます。左下に使用した計測器の仕様を示しました。計測距離最長</a:t>
            </a:r>
            <a:r>
              <a:rPr kumimoji="1" lang="en-US" altLang="ja-JP" dirty="0"/>
              <a:t>50km</a:t>
            </a:r>
            <a:r>
              <a:rPr kumimoji="1" lang="ja-JP" altLang="en-US" dirty="0"/>
              <a:t>、周波数最大</a:t>
            </a:r>
            <a:r>
              <a:rPr kumimoji="1" lang="en-US" altLang="ja-JP" dirty="0"/>
              <a:t>2.5kHz</a:t>
            </a:r>
            <a:r>
              <a:rPr kumimoji="1" lang="ja-JP" altLang="en-US" dirty="0"/>
              <a:t>まで評価可能な手法であり、</a:t>
            </a:r>
            <a:r>
              <a:rPr kumimoji="1" lang="en-US" altLang="ja-JP" dirty="0"/>
              <a:t>0.2m</a:t>
            </a:r>
            <a:r>
              <a:rPr kumimoji="1" lang="ja-JP" altLang="en-US" dirty="0"/>
              <a:t>ピッチで各位置の振動が出力されます。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F838A3C-A532-445F-8A60-FA8D77BCF7F3}" type="slidenum">
              <a:rPr kumimoji="1" lang="ja-JP" altLang="en-US" smtClean="0"/>
              <a:t>1</a:t>
            </a:fld>
            <a:endParaRPr kumimoji="1" lang="ja-JP" altLang="en-US"/>
          </a:p>
        </p:txBody>
      </p:sp>
    </p:spTree>
    <p:extLst>
      <p:ext uri="{BB962C8B-B14F-4D97-AF65-F5344CB8AC3E}">
        <p14:creationId xmlns:p14="http://schemas.microsoft.com/office/powerpoint/2010/main" val="338300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掘削停止時および掘削時に取得した振動計測結果になります。横軸は計測時間、縦軸は水平孔入口を</a:t>
            </a:r>
            <a:r>
              <a:rPr kumimoji="1" lang="en-US" altLang="ja-JP" dirty="0"/>
              <a:t>0m</a:t>
            </a:r>
            <a:r>
              <a:rPr kumimoji="1" lang="ja-JP" altLang="en-US" dirty="0"/>
              <a:t>とした全長</a:t>
            </a:r>
            <a:r>
              <a:rPr kumimoji="1" lang="en-US" altLang="ja-JP" dirty="0"/>
              <a:t>30m</a:t>
            </a:r>
            <a:r>
              <a:rPr kumimoji="1" lang="ja-JP" altLang="en-US" dirty="0"/>
              <a:t>のファイバの位置を示しています。そして</a:t>
            </a:r>
            <a:r>
              <a:rPr kumimoji="1" lang="en-US" altLang="ja-JP" dirty="0"/>
              <a:t>Acoustic strain</a:t>
            </a:r>
            <a:r>
              <a:rPr kumimoji="1" lang="ja-JP" altLang="en-US" dirty="0"/>
              <a:t>と表現される各位置に作用する振動の振幅（</a:t>
            </a:r>
            <a:r>
              <a:rPr kumimoji="1" lang="en-US" altLang="ja-JP" dirty="0"/>
              <a:t>Acoustic strain</a:t>
            </a:r>
            <a:r>
              <a:rPr kumimoji="1" lang="ja-JP" altLang="en-US" dirty="0"/>
              <a:t>と表現される）というカラースケールで示し、</a:t>
            </a:r>
            <a:r>
              <a:rPr kumimoji="1" lang="en-US" altLang="ja-JP" dirty="0"/>
              <a:t>2</a:t>
            </a:r>
            <a:r>
              <a:rPr kumimoji="1" lang="ja-JP" altLang="en-US" dirty="0"/>
              <a:t>次元のコンター図表示としています。色味の強い部分が振幅の大きい箇所に該当します。停止時と掘削時の結果から２つの内容が確認でき、掘削時に位置</a:t>
            </a:r>
            <a:r>
              <a:rPr kumimoji="1" lang="en-US" altLang="ja-JP" dirty="0"/>
              <a:t>25m</a:t>
            </a:r>
            <a:r>
              <a:rPr kumimoji="1" lang="ja-JP" altLang="en-US" dirty="0"/>
              <a:t>付近に大きな振動が作用している様子が確認できます。制御室でのモニタリングにてこの時間ではシールドマシン先端位置が</a:t>
            </a:r>
            <a:r>
              <a:rPr lang="en-US" altLang="ja-JP" sz="1200" dirty="0">
                <a:solidFill>
                  <a:schemeClr val="bg1"/>
                </a:solidFill>
                <a:latin typeface="游ゴシック" panose="020B0400000000000000" pitchFamily="50" charset="-128"/>
                <a:ea typeface="+mn-ea"/>
              </a:rPr>
              <a:t>25.8</a:t>
            </a:r>
            <a:r>
              <a:rPr lang="ja-JP" altLang="en-US" sz="1200" dirty="0">
                <a:solidFill>
                  <a:schemeClr val="bg1"/>
                </a:solidFill>
                <a:latin typeface="游ゴシック" panose="020B0400000000000000" pitchFamily="50" charset="-128"/>
                <a:ea typeface="+mn-ea"/>
              </a:rPr>
              <a:t>～</a:t>
            </a:r>
            <a:r>
              <a:rPr lang="en-US" altLang="ja-JP" sz="1200" dirty="0">
                <a:solidFill>
                  <a:schemeClr val="bg1"/>
                </a:solidFill>
                <a:latin typeface="游ゴシック" panose="020B0400000000000000" pitchFamily="50" charset="-128"/>
                <a:ea typeface="+mn-ea"/>
              </a:rPr>
              <a:t>29.8m</a:t>
            </a:r>
            <a:r>
              <a:rPr lang="ja-JP" altLang="en-US" sz="1200" dirty="0">
                <a:solidFill>
                  <a:schemeClr val="bg1"/>
                </a:solidFill>
                <a:latin typeface="游ゴシック" panose="020B0400000000000000" pitchFamily="50" charset="-128"/>
                <a:ea typeface="+mn-ea"/>
              </a:rPr>
              <a:t>位置にあり掘削時に生じた振動が近傍のファイバに作用した結果であることが考えられます。また、掘削の有無によらず位置</a:t>
            </a:r>
            <a:r>
              <a:rPr lang="en-US" altLang="ja-JP" sz="1200" dirty="0">
                <a:solidFill>
                  <a:schemeClr val="bg1"/>
                </a:solidFill>
                <a:latin typeface="游ゴシック" panose="020B0400000000000000" pitchFamily="50" charset="-128"/>
                <a:ea typeface="+mn-ea"/>
              </a:rPr>
              <a:t>1,4,12m</a:t>
            </a:r>
            <a:r>
              <a:rPr lang="ja-JP" altLang="en-US" sz="1200" dirty="0">
                <a:solidFill>
                  <a:schemeClr val="bg1"/>
                </a:solidFill>
                <a:latin typeface="游ゴシック" panose="020B0400000000000000" pitchFamily="50" charset="-128"/>
                <a:ea typeface="+mn-ea"/>
              </a:rPr>
              <a:t>付近では常時微振動しておりマシン以外の工事振動の影響や光ファイバの敷設状況の差違などが地中に敷設された光ファイバに作用する結果が確認されました。バックグラウンド処理やファイバ設置方法の検討が今後必要になるものと考えております。</a:t>
            </a:r>
            <a:endParaRPr kumimoji="1" lang="ja-JP" altLang="en-US" dirty="0"/>
          </a:p>
        </p:txBody>
      </p:sp>
      <p:sp>
        <p:nvSpPr>
          <p:cNvPr id="4" name="スライド番号プレースホルダー 3"/>
          <p:cNvSpPr>
            <a:spLocks noGrp="1"/>
          </p:cNvSpPr>
          <p:nvPr>
            <p:ph type="sldNum" sz="quarter" idx="5"/>
          </p:nvPr>
        </p:nvSpPr>
        <p:spPr/>
        <p:txBody>
          <a:bodyPr/>
          <a:lstStyle/>
          <a:p>
            <a:fld id="{4490F4E1-7D08-4FE8-B510-9193D4D51270}" type="slidenum">
              <a:rPr kumimoji="1" lang="ja-JP" altLang="en-US" smtClean="0"/>
              <a:t>2</a:t>
            </a:fld>
            <a:endParaRPr kumimoji="1" lang="ja-JP" altLang="en-US"/>
          </a:p>
        </p:txBody>
      </p:sp>
    </p:spTree>
    <p:extLst>
      <p:ext uri="{BB962C8B-B14F-4D97-AF65-F5344CB8AC3E}">
        <p14:creationId xmlns:p14="http://schemas.microsoft.com/office/powerpoint/2010/main" val="37915795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Rectangle 4"/>
          <p:cNvSpPr>
            <a:spLocks noChangeArrowheads="1"/>
          </p:cNvSpPr>
          <p:nvPr userDrawn="1"/>
        </p:nvSpPr>
        <p:spPr bwMode="white">
          <a:xfrm>
            <a:off x="0" y="6581839"/>
            <a:ext cx="12192000" cy="276161"/>
          </a:xfrm>
          <a:prstGeom prst="rect">
            <a:avLst/>
          </a:prstGeom>
          <a:gradFill rotWithShape="0">
            <a:gsLst>
              <a:gs pos="0">
                <a:srgbClr val="FDFDFD"/>
              </a:gs>
              <a:gs pos="100000">
                <a:srgbClr val="00008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21885" tIns="60942" rIns="121885" bIns="60942" anchor="ctr"/>
          <a:lstStyle>
            <a:lvl1pPr defTabSz="1219200" eaLnBrk="0" hangingPunct="0">
              <a:defRPr kumimoji="1" sz="3200">
                <a:solidFill>
                  <a:schemeClr val="tx1"/>
                </a:solidFill>
                <a:latin typeface="Times New Roman" pitchFamily="18" charset="0"/>
                <a:ea typeface="ＭＳ Ｐゴシック" pitchFamily="50" charset="-128"/>
              </a:defRPr>
            </a:lvl1pPr>
            <a:lvl2pPr marL="742950" indent="-285750" defTabSz="1219200" eaLnBrk="0" hangingPunct="0">
              <a:defRPr kumimoji="1" sz="3200">
                <a:solidFill>
                  <a:schemeClr val="tx1"/>
                </a:solidFill>
                <a:latin typeface="Times New Roman" pitchFamily="18" charset="0"/>
                <a:ea typeface="ＭＳ Ｐゴシック" pitchFamily="50" charset="-128"/>
              </a:defRPr>
            </a:lvl2pPr>
            <a:lvl3pPr marL="1143000" indent="-228600" defTabSz="1219200" eaLnBrk="0" hangingPunct="0">
              <a:defRPr kumimoji="1" sz="3200">
                <a:solidFill>
                  <a:schemeClr val="tx1"/>
                </a:solidFill>
                <a:latin typeface="Times New Roman" pitchFamily="18" charset="0"/>
                <a:ea typeface="ＭＳ Ｐゴシック" pitchFamily="50" charset="-128"/>
              </a:defRPr>
            </a:lvl3pPr>
            <a:lvl4pPr marL="1600200" indent="-228600" defTabSz="1219200" eaLnBrk="0" hangingPunct="0">
              <a:defRPr kumimoji="1" sz="3200">
                <a:solidFill>
                  <a:schemeClr val="tx1"/>
                </a:solidFill>
                <a:latin typeface="Times New Roman" pitchFamily="18" charset="0"/>
                <a:ea typeface="ＭＳ Ｐゴシック" pitchFamily="50" charset="-128"/>
              </a:defRPr>
            </a:lvl4pPr>
            <a:lvl5pPr marL="2057400" indent="-228600" defTabSz="1219200" eaLnBrk="0" hangingPunct="0">
              <a:defRPr kumimoji="1" sz="3200">
                <a:solidFill>
                  <a:schemeClr val="tx1"/>
                </a:solidFill>
                <a:latin typeface="Times New Roman" pitchFamily="18" charset="0"/>
                <a:ea typeface="ＭＳ Ｐゴシック" pitchFamily="50" charset="-128"/>
              </a:defRPr>
            </a:lvl5pPr>
            <a:lvl6pPr marL="2514600" indent="-228600" defTabSz="1219200" eaLnBrk="0" fontAlgn="base" hangingPunct="0">
              <a:spcBef>
                <a:spcPct val="0"/>
              </a:spcBef>
              <a:spcAft>
                <a:spcPct val="0"/>
              </a:spcAft>
              <a:defRPr kumimoji="1" sz="3200">
                <a:solidFill>
                  <a:schemeClr val="tx1"/>
                </a:solidFill>
                <a:latin typeface="Times New Roman" pitchFamily="18" charset="0"/>
                <a:ea typeface="ＭＳ Ｐゴシック" pitchFamily="50" charset="-128"/>
              </a:defRPr>
            </a:lvl6pPr>
            <a:lvl7pPr marL="2971800" indent="-228600" defTabSz="1219200" eaLnBrk="0" fontAlgn="base" hangingPunct="0">
              <a:spcBef>
                <a:spcPct val="0"/>
              </a:spcBef>
              <a:spcAft>
                <a:spcPct val="0"/>
              </a:spcAft>
              <a:defRPr kumimoji="1" sz="3200">
                <a:solidFill>
                  <a:schemeClr val="tx1"/>
                </a:solidFill>
                <a:latin typeface="Times New Roman" pitchFamily="18" charset="0"/>
                <a:ea typeface="ＭＳ Ｐゴシック" pitchFamily="50" charset="-128"/>
              </a:defRPr>
            </a:lvl7pPr>
            <a:lvl8pPr marL="3429000" indent="-228600" defTabSz="1219200" eaLnBrk="0" fontAlgn="base" hangingPunct="0">
              <a:spcBef>
                <a:spcPct val="0"/>
              </a:spcBef>
              <a:spcAft>
                <a:spcPct val="0"/>
              </a:spcAft>
              <a:defRPr kumimoji="1" sz="3200">
                <a:solidFill>
                  <a:schemeClr val="tx1"/>
                </a:solidFill>
                <a:latin typeface="Times New Roman" pitchFamily="18" charset="0"/>
                <a:ea typeface="ＭＳ Ｐゴシック" pitchFamily="50" charset="-128"/>
              </a:defRPr>
            </a:lvl8pPr>
            <a:lvl9pPr marL="3886200" indent="-228600" defTabSz="1219200" eaLnBrk="0" fontAlgn="base" hangingPunct="0">
              <a:spcBef>
                <a:spcPct val="0"/>
              </a:spcBef>
              <a:spcAft>
                <a:spcPct val="0"/>
              </a:spcAft>
              <a:defRPr kumimoji="1" sz="3200">
                <a:solidFill>
                  <a:schemeClr val="tx1"/>
                </a:solidFill>
                <a:latin typeface="Times New Roman" pitchFamily="18" charset="0"/>
                <a:ea typeface="ＭＳ Ｐゴシック" pitchFamily="50" charset="-128"/>
              </a:defRPr>
            </a:lvl9pPr>
          </a:lstStyle>
          <a:p>
            <a:pPr eaLnBrk="1" hangingPunct="1">
              <a:defRPr/>
            </a:pPr>
            <a:endParaRPr lang="ja-JP" altLang="en-US" sz="3199">
              <a:solidFill>
                <a:srgbClr val="F7ECCD"/>
              </a:solidFill>
            </a:endParaRPr>
          </a:p>
        </p:txBody>
      </p:sp>
      <p:pic>
        <p:nvPicPr>
          <p:cNvPr id="5" name="Picture 30" descr="Katri_logo_F小【ブルー_グレー】"/>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0115" y="6296156"/>
            <a:ext cx="11646042" cy="369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0407" name="Rectangle 7"/>
          <p:cNvSpPr>
            <a:spLocks noGrp="1" noChangeArrowheads="1"/>
          </p:cNvSpPr>
          <p:nvPr>
            <p:ph type="ctrTitle"/>
          </p:nvPr>
        </p:nvSpPr>
        <p:spPr>
          <a:xfrm>
            <a:off x="685622" y="1142736"/>
            <a:ext cx="7770376" cy="1142735"/>
          </a:xfrm>
        </p:spPr>
        <p:txBody>
          <a:bodyPr/>
          <a:lstStyle>
            <a:lvl1pPr>
              <a:defRPr/>
            </a:lvl1pPr>
          </a:lstStyle>
          <a:p>
            <a:r>
              <a:rPr lang="ja-JP" altLang="en-US" dirty="0"/>
              <a:t>マスタ タイトルの書式設定</a:t>
            </a:r>
          </a:p>
        </p:txBody>
      </p:sp>
      <p:sp>
        <p:nvSpPr>
          <p:cNvPr id="230408" name="Rectangle 8"/>
          <p:cNvSpPr>
            <a:spLocks noGrp="1" noChangeArrowheads="1"/>
          </p:cNvSpPr>
          <p:nvPr>
            <p:ph type="subTitle" idx="1"/>
          </p:nvPr>
        </p:nvSpPr>
        <p:spPr>
          <a:xfrm>
            <a:off x="685622" y="3047294"/>
            <a:ext cx="5713512" cy="2361653"/>
          </a:xfrm>
        </p:spPr>
        <p:txBody>
          <a:bodyPr anchor="ctr"/>
          <a:lstStyle>
            <a:lvl1pPr marL="0" indent="0" algn="ctr">
              <a:buFontTx/>
              <a:buNone/>
              <a:defRPr/>
            </a:lvl1pPr>
          </a:lstStyle>
          <a:p>
            <a:r>
              <a:rPr lang="ja-JP" altLang="en-US" dirty="0"/>
              <a:t>マスタ サブタイトルの書式設定</a:t>
            </a:r>
          </a:p>
        </p:txBody>
      </p:sp>
      <p:sp>
        <p:nvSpPr>
          <p:cNvPr id="6" name="タイトル 3"/>
          <p:cNvSpPr txBox="1">
            <a:spLocks/>
          </p:cNvSpPr>
          <p:nvPr userDrawn="1"/>
        </p:nvSpPr>
        <p:spPr bwMode="auto">
          <a:xfrm>
            <a:off x="0" y="1"/>
            <a:ext cx="12192000" cy="906169"/>
          </a:xfrm>
          <a:prstGeom prst="rect">
            <a:avLst/>
          </a:prstGeom>
          <a:gradFill rotWithShape="1">
            <a:gsLst>
              <a:gs pos="0">
                <a:srgbClr val="002060"/>
              </a:gs>
              <a:gs pos="100000">
                <a:srgbClr val="002060"/>
              </a:gs>
              <a:gs pos="40000">
                <a:srgbClr val="002060"/>
              </a:gs>
              <a:gs pos="0">
                <a:srgbClr val="FFFFFF"/>
              </a:gs>
            </a:gsLst>
            <a:lin ang="16200000" scaled="1"/>
          </a:gradFill>
          <a:ln>
            <a:noFill/>
          </a:ln>
        </p:spPr>
        <p:txBody>
          <a:bodyPr lIns="121885" tIns="60942" rIns="121885" bIns="60942" anchor="ctr"/>
          <a:lstStyle>
            <a:lvl1pPr defTabSz="1219200" eaLnBrk="0" hangingPunct="0">
              <a:spcBef>
                <a:spcPct val="20000"/>
              </a:spcBef>
              <a:buClr>
                <a:schemeClr val="hlink"/>
              </a:buClr>
              <a:defRPr kumimoji="1" sz="2800">
                <a:solidFill>
                  <a:srgbClr val="000066"/>
                </a:solidFill>
                <a:latin typeface="ＭＳ ゴシック" pitchFamily="49" charset="-128"/>
                <a:ea typeface="ＭＳ ゴシック" pitchFamily="49" charset="-128"/>
              </a:defRPr>
            </a:lvl1pPr>
            <a:lvl2pPr marL="742950" indent="-285750" defTabSz="1219200" eaLnBrk="0" hangingPunct="0">
              <a:spcBef>
                <a:spcPct val="20000"/>
              </a:spcBef>
              <a:buChar char="–"/>
              <a:defRPr kumimoji="1" sz="3100">
                <a:solidFill>
                  <a:schemeClr val="tx1"/>
                </a:solidFill>
                <a:latin typeface="Arial" pitchFamily="34" charset="0"/>
                <a:ea typeface="ＭＳ ゴシック" pitchFamily="49" charset="-128"/>
              </a:defRPr>
            </a:lvl2pPr>
            <a:lvl3pPr marL="1143000" indent="-228600" defTabSz="1219200" eaLnBrk="0" hangingPunct="0">
              <a:spcBef>
                <a:spcPct val="20000"/>
              </a:spcBef>
              <a:buClr>
                <a:schemeClr val="hlink"/>
              </a:buClr>
              <a:buChar char="•"/>
              <a:defRPr kumimoji="1" sz="2700">
                <a:solidFill>
                  <a:schemeClr val="tx1"/>
                </a:solidFill>
                <a:latin typeface="Arial" pitchFamily="34" charset="0"/>
                <a:ea typeface="ＭＳ ゴシック" pitchFamily="49" charset="-128"/>
              </a:defRPr>
            </a:lvl3pPr>
            <a:lvl4pPr marL="1600200" indent="-228600" defTabSz="1219200" eaLnBrk="0" hangingPunct="0">
              <a:spcBef>
                <a:spcPct val="20000"/>
              </a:spcBef>
              <a:buChar char="–"/>
              <a:defRPr kumimoji="1" sz="2300">
                <a:solidFill>
                  <a:schemeClr val="tx1"/>
                </a:solidFill>
                <a:latin typeface="Arial" pitchFamily="34" charset="0"/>
                <a:ea typeface="ＭＳ ゴシック" pitchFamily="49" charset="-128"/>
              </a:defRPr>
            </a:lvl4pPr>
            <a:lvl5pPr marL="2057400" indent="-228600" defTabSz="1219200" eaLnBrk="0" hangingPunct="0">
              <a:spcBef>
                <a:spcPct val="20000"/>
              </a:spcBef>
              <a:buClr>
                <a:schemeClr val="hlink"/>
              </a:buClr>
              <a:buChar char="•"/>
              <a:defRPr kumimoji="1" sz="2300">
                <a:solidFill>
                  <a:schemeClr val="tx1"/>
                </a:solidFill>
                <a:latin typeface="Arial" pitchFamily="34" charset="0"/>
                <a:ea typeface="ＭＳ ゴシック" pitchFamily="49" charset="-128"/>
              </a:defRPr>
            </a:lvl5pPr>
            <a:lvl6pPr marL="2514600" indent="-228600" defTabSz="1219200" eaLnBrk="0" fontAlgn="base" hangingPunct="0">
              <a:spcBef>
                <a:spcPct val="20000"/>
              </a:spcBef>
              <a:spcAft>
                <a:spcPct val="0"/>
              </a:spcAft>
              <a:buClr>
                <a:schemeClr val="hlink"/>
              </a:buClr>
              <a:buChar char="•"/>
              <a:defRPr kumimoji="1" sz="2300">
                <a:solidFill>
                  <a:schemeClr val="tx1"/>
                </a:solidFill>
                <a:latin typeface="Arial" pitchFamily="34" charset="0"/>
                <a:ea typeface="ＭＳ ゴシック" pitchFamily="49" charset="-128"/>
              </a:defRPr>
            </a:lvl6pPr>
            <a:lvl7pPr marL="2971800" indent="-228600" defTabSz="1219200" eaLnBrk="0" fontAlgn="base" hangingPunct="0">
              <a:spcBef>
                <a:spcPct val="20000"/>
              </a:spcBef>
              <a:spcAft>
                <a:spcPct val="0"/>
              </a:spcAft>
              <a:buClr>
                <a:schemeClr val="hlink"/>
              </a:buClr>
              <a:buChar char="•"/>
              <a:defRPr kumimoji="1" sz="2300">
                <a:solidFill>
                  <a:schemeClr val="tx1"/>
                </a:solidFill>
                <a:latin typeface="Arial" pitchFamily="34" charset="0"/>
                <a:ea typeface="ＭＳ ゴシック" pitchFamily="49" charset="-128"/>
              </a:defRPr>
            </a:lvl7pPr>
            <a:lvl8pPr marL="3429000" indent="-228600" defTabSz="1219200" eaLnBrk="0" fontAlgn="base" hangingPunct="0">
              <a:spcBef>
                <a:spcPct val="20000"/>
              </a:spcBef>
              <a:spcAft>
                <a:spcPct val="0"/>
              </a:spcAft>
              <a:buClr>
                <a:schemeClr val="hlink"/>
              </a:buClr>
              <a:buChar char="•"/>
              <a:defRPr kumimoji="1" sz="2300">
                <a:solidFill>
                  <a:schemeClr val="tx1"/>
                </a:solidFill>
                <a:latin typeface="Arial" pitchFamily="34" charset="0"/>
                <a:ea typeface="ＭＳ ゴシック" pitchFamily="49" charset="-128"/>
              </a:defRPr>
            </a:lvl8pPr>
            <a:lvl9pPr marL="3886200" indent="-228600" defTabSz="1219200" eaLnBrk="0" fontAlgn="base" hangingPunct="0">
              <a:spcBef>
                <a:spcPct val="20000"/>
              </a:spcBef>
              <a:spcAft>
                <a:spcPct val="0"/>
              </a:spcAft>
              <a:buClr>
                <a:schemeClr val="hlink"/>
              </a:buClr>
              <a:buChar char="•"/>
              <a:defRPr kumimoji="1" sz="2300">
                <a:solidFill>
                  <a:schemeClr val="tx1"/>
                </a:solidFill>
                <a:latin typeface="Arial" pitchFamily="34" charset="0"/>
                <a:ea typeface="ＭＳ ゴシック" pitchFamily="49" charset="-128"/>
              </a:defRPr>
            </a:lvl9pPr>
          </a:lstStyle>
          <a:p>
            <a:pPr algn="ctr">
              <a:spcBef>
                <a:spcPct val="0"/>
              </a:spcBef>
              <a:buClrTx/>
            </a:pPr>
            <a:endParaRPr lang="ja-JP" altLang="en-US" sz="3199" dirty="0">
              <a:solidFill>
                <a:srgbClr val="FFFFFF"/>
              </a:solidFill>
              <a:latin typeface="+mj-ea"/>
              <a:ea typeface="+mj-ea"/>
            </a:endParaRPr>
          </a:p>
        </p:txBody>
      </p:sp>
      <p:sp>
        <p:nvSpPr>
          <p:cNvPr id="2" name="スライド番号プレースホルダー 1">
            <a:extLst>
              <a:ext uri="{FF2B5EF4-FFF2-40B4-BE49-F238E27FC236}">
                <a16:creationId xmlns:a16="http://schemas.microsoft.com/office/drawing/2014/main" id="{807AE66B-98FC-4D18-BD0F-80D26B585E1B}"/>
              </a:ext>
            </a:extLst>
          </p:cNvPr>
          <p:cNvSpPr>
            <a:spLocks noGrp="1"/>
          </p:cNvSpPr>
          <p:nvPr>
            <p:ph type="sldNum" sz="quarter" idx="10"/>
          </p:nvPr>
        </p:nvSpPr>
        <p:spPr>
          <a:xfrm>
            <a:off x="343289" y="6192495"/>
            <a:ext cx="2744072" cy="365040"/>
          </a:xfrm>
        </p:spPr>
        <p:txBody>
          <a:bodyPr/>
          <a:lstStyle>
            <a:lvl1pPr algn="l">
              <a:defRPr sz="1999"/>
            </a:lvl1pPr>
          </a:lstStyle>
          <a:p>
            <a:fld id="{5556C305-9768-420D-B47B-BF70A2D97DC6}" type="slidenum">
              <a:rPr lang="ja-JP" altLang="en-US" smtClean="0"/>
              <a:pPr/>
              <a:t>‹#›</a:t>
            </a:fld>
            <a:endParaRPr lang="ja-JP" altLang="en-US" dirty="0"/>
          </a:p>
        </p:txBody>
      </p:sp>
    </p:spTree>
    <p:extLst>
      <p:ext uri="{BB962C8B-B14F-4D97-AF65-F5344CB8AC3E}">
        <p14:creationId xmlns:p14="http://schemas.microsoft.com/office/powerpoint/2010/main" val="112003319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DFDFD"/>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304721" y="304730"/>
            <a:ext cx="11684132" cy="1142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17" tIns="60958" rIns="121917" bIns="60958" numCol="1" anchor="ctr" anchorCtr="0" compatLnSpc="1">
            <a:prstTxWarp prst="textNoShape">
              <a:avLst/>
            </a:prstTxWarp>
          </a:bodyPr>
          <a:lstStyle/>
          <a:p>
            <a:pPr lvl="0"/>
            <a:endParaRPr lang="ja-JP" altLang="en-US" dirty="0"/>
          </a:p>
        </p:txBody>
      </p:sp>
      <p:sp>
        <p:nvSpPr>
          <p:cNvPr id="1027" name="Rectangle 8"/>
          <p:cNvSpPr>
            <a:spLocks noGrp="1" noChangeArrowheads="1"/>
          </p:cNvSpPr>
          <p:nvPr>
            <p:ph type="body" idx="1"/>
          </p:nvPr>
        </p:nvSpPr>
        <p:spPr bwMode="auto">
          <a:xfrm>
            <a:off x="295199" y="1656967"/>
            <a:ext cx="11684132" cy="442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17" tIns="60958" rIns="121917" bIns="60958" numCol="1" anchor="t" anchorCtr="0" compatLnSpc="1">
            <a:prstTxWarp prst="textNoShape">
              <a:avLst/>
            </a:prstTxWarp>
          </a:bodyPr>
          <a:lstStyle/>
          <a:p>
            <a:pPr lvl="0"/>
            <a:endParaRPr lang="ja-JP" altLang="en-US"/>
          </a:p>
        </p:txBody>
      </p:sp>
      <p:sp>
        <p:nvSpPr>
          <p:cNvPr id="2" name="スライド番号プレースホルダー 1">
            <a:extLst>
              <a:ext uri="{FF2B5EF4-FFF2-40B4-BE49-F238E27FC236}">
                <a16:creationId xmlns:a16="http://schemas.microsoft.com/office/drawing/2014/main" id="{A95C9C0E-5F3A-41B2-BF7F-5A2379C32722}"/>
              </a:ext>
            </a:extLst>
          </p:cNvPr>
          <p:cNvSpPr>
            <a:spLocks noGrp="1"/>
          </p:cNvSpPr>
          <p:nvPr>
            <p:ph type="sldNum" sz="quarter" idx="4"/>
          </p:nvPr>
        </p:nvSpPr>
        <p:spPr>
          <a:xfrm>
            <a:off x="8609947" y="6356467"/>
            <a:ext cx="2744072" cy="365040"/>
          </a:xfrm>
          <a:prstGeom prst="rect">
            <a:avLst/>
          </a:prstGeom>
        </p:spPr>
        <p:txBody>
          <a:bodyPr vert="horz" lIns="91440" tIns="45720" rIns="91440" bIns="45720" rtlCol="0" anchor="ctr"/>
          <a:lstStyle>
            <a:lvl1pPr algn="r">
              <a:defRPr sz="1200">
                <a:solidFill>
                  <a:schemeClr val="bg1"/>
                </a:solidFill>
              </a:defRPr>
            </a:lvl1pPr>
          </a:lstStyle>
          <a:p>
            <a:fld id="{5556C305-9768-420D-B47B-BF70A2D97DC6}" type="slidenum">
              <a:rPr lang="ja-JP" altLang="en-US" smtClean="0"/>
              <a:pPr/>
              <a:t>‹#›</a:t>
            </a:fld>
            <a:endParaRPr lang="ja-JP" altLang="en-US"/>
          </a:p>
        </p:txBody>
      </p:sp>
    </p:spTree>
    <p:extLst>
      <p:ext uri="{BB962C8B-B14F-4D97-AF65-F5344CB8AC3E}">
        <p14:creationId xmlns:p14="http://schemas.microsoft.com/office/powerpoint/2010/main" val="1329735232"/>
      </p:ext>
    </p:extLst>
  </p:cSld>
  <p:clrMap bg1="dk2" tx1="lt1" bg2="dk1" tx2="lt2" accent1="accent1" accent2="accent2" accent3="accent3" accent4="accent4" accent5="accent5" accent6="accent6" hlink="hlink" folHlink="folHlink"/>
  <p:sldLayoutIdLst>
    <p:sldLayoutId id="2147483661" r:id="rId1"/>
  </p:sldLayoutIdLst>
  <p:hf hdr="0" dt="0"/>
  <p:txStyles>
    <p:titleStyle>
      <a:lvl1pPr algn="l" defTabSz="1218834" rtl="0" eaLnBrk="0" fontAlgn="base" hangingPunct="0">
        <a:spcBef>
          <a:spcPct val="0"/>
        </a:spcBef>
        <a:spcAft>
          <a:spcPct val="0"/>
        </a:spcAft>
        <a:defRPr kumimoji="1" sz="5898">
          <a:solidFill>
            <a:srgbClr val="000066"/>
          </a:solidFill>
          <a:latin typeface="+mj-lt"/>
          <a:ea typeface="+mj-ea"/>
          <a:cs typeface="+mj-cs"/>
        </a:defRPr>
      </a:lvl1pPr>
      <a:lvl2pPr algn="l" defTabSz="1218834" rtl="0" eaLnBrk="0" fontAlgn="base" hangingPunct="0">
        <a:spcBef>
          <a:spcPct val="0"/>
        </a:spcBef>
        <a:spcAft>
          <a:spcPct val="0"/>
        </a:spcAft>
        <a:defRPr kumimoji="1" sz="5898">
          <a:solidFill>
            <a:srgbClr val="000066"/>
          </a:solidFill>
          <a:latin typeface="Arial" charset="0"/>
          <a:ea typeface="ＭＳ Ｐゴシック" pitchFamily="50" charset="-128"/>
        </a:defRPr>
      </a:lvl2pPr>
      <a:lvl3pPr algn="l" defTabSz="1218834" rtl="0" eaLnBrk="0" fontAlgn="base" hangingPunct="0">
        <a:spcBef>
          <a:spcPct val="0"/>
        </a:spcBef>
        <a:spcAft>
          <a:spcPct val="0"/>
        </a:spcAft>
        <a:defRPr kumimoji="1" sz="5898">
          <a:solidFill>
            <a:srgbClr val="000066"/>
          </a:solidFill>
          <a:latin typeface="Arial" charset="0"/>
          <a:ea typeface="ＭＳ Ｐゴシック" pitchFamily="50" charset="-128"/>
        </a:defRPr>
      </a:lvl3pPr>
      <a:lvl4pPr algn="l" defTabSz="1218834" rtl="0" eaLnBrk="0" fontAlgn="base" hangingPunct="0">
        <a:spcBef>
          <a:spcPct val="0"/>
        </a:spcBef>
        <a:spcAft>
          <a:spcPct val="0"/>
        </a:spcAft>
        <a:defRPr kumimoji="1" sz="5898">
          <a:solidFill>
            <a:srgbClr val="000066"/>
          </a:solidFill>
          <a:latin typeface="Arial" charset="0"/>
          <a:ea typeface="ＭＳ Ｐゴシック" pitchFamily="50" charset="-128"/>
        </a:defRPr>
      </a:lvl4pPr>
      <a:lvl5pPr algn="l" defTabSz="1218834" rtl="0" eaLnBrk="0" fontAlgn="base" hangingPunct="0">
        <a:spcBef>
          <a:spcPct val="0"/>
        </a:spcBef>
        <a:spcAft>
          <a:spcPct val="0"/>
        </a:spcAft>
        <a:defRPr kumimoji="1" sz="5898">
          <a:solidFill>
            <a:srgbClr val="000066"/>
          </a:solidFill>
          <a:latin typeface="Arial" charset="0"/>
          <a:ea typeface="ＭＳ Ｐゴシック" pitchFamily="50" charset="-128"/>
        </a:defRPr>
      </a:lvl5pPr>
      <a:lvl6pPr marL="457063" algn="l" rtl="0" fontAlgn="base">
        <a:spcBef>
          <a:spcPct val="0"/>
        </a:spcBef>
        <a:spcAft>
          <a:spcPct val="0"/>
        </a:spcAft>
        <a:defRPr kumimoji="1" sz="4399">
          <a:solidFill>
            <a:schemeClr val="tx2"/>
          </a:solidFill>
          <a:latin typeface="Times New Roman" pitchFamily="18" charset="0"/>
          <a:ea typeface="ＭＳ Ｐゴシック" pitchFamily="50" charset="-128"/>
        </a:defRPr>
      </a:lvl6pPr>
      <a:lvl7pPr marL="914126" algn="l" rtl="0" fontAlgn="base">
        <a:spcBef>
          <a:spcPct val="0"/>
        </a:spcBef>
        <a:spcAft>
          <a:spcPct val="0"/>
        </a:spcAft>
        <a:defRPr kumimoji="1" sz="4399">
          <a:solidFill>
            <a:schemeClr val="tx2"/>
          </a:solidFill>
          <a:latin typeface="Times New Roman" pitchFamily="18" charset="0"/>
          <a:ea typeface="ＭＳ Ｐゴシック" pitchFamily="50" charset="-128"/>
        </a:defRPr>
      </a:lvl7pPr>
      <a:lvl8pPr marL="1371189" algn="l" rtl="0" fontAlgn="base">
        <a:spcBef>
          <a:spcPct val="0"/>
        </a:spcBef>
        <a:spcAft>
          <a:spcPct val="0"/>
        </a:spcAft>
        <a:defRPr kumimoji="1" sz="4399">
          <a:solidFill>
            <a:schemeClr val="tx2"/>
          </a:solidFill>
          <a:latin typeface="Times New Roman" pitchFamily="18" charset="0"/>
          <a:ea typeface="ＭＳ Ｐゴシック" pitchFamily="50" charset="-128"/>
        </a:defRPr>
      </a:lvl8pPr>
      <a:lvl9pPr marL="1828251" algn="l" rtl="0" fontAlgn="base">
        <a:spcBef>
          <a:spcPct val="0"/>
        </a:spcBef>
        <a:spcAft>
          <a:spcPct val="0"/>
        </a:spcAft>
        <a:defRPr kumimoji="1" sz="4399">
          <a:solidFill>
            <a:schemeClr val="tx2"/>
          </a:solidFill>
          <a:latin typeface="Times New Roman" pitchFamily="18" charset="0"/>
          <a:ea typeface="ＭＳ Ｐゴシック" pitchFamily="50" charset="-128"/>
        </a:defRPr>
      </a:lvl9pPr>
    </p:titleStyle>
    <p:bodyStyle>
      <a:lvl1pPr marL="457063" indent="-457063" algn="l" defTabSz="1218834" rtl="0" eaLnBrk="0" fontAlgn="base" hangingPunct="0">
        <a:spcBef>
          <a:spcPct val="20000"/>
        </a:spcBef>
        <a:spcAft>
          <a:spcPct val="0"/>
        </a:spcAft>
        <a:buClr>
          <a:schemeClr val="hlink"/>
        </a:buClr>
        <a:defRPr kumimoji="1" sz="4299">
          <a:solidFill>
            <a:srgbClr val="000066"/>
          </a:solidFill>
          <a:latin typeface="+mn-lt"/>
          <a:ea typeface="+mn-ea"/>
          <a:cs typeface="+mn-cs"/>
        </a:defRPr>
      </a:lvl1pPr>
      <a:lvl2pPr marL="990303" indent="-380886" algn="l" defTabSz="1218834" rtl="0" eaLnBrk="0" fontAlgn="base" hangingPunct="0">
        <a:spcBef>
          <a:spcPct val="20000"/>
        </a:spcBef>
        <a:spcAft>
          <a:spcPct val="0"/>
        </a:spcAft>
        <a:buChar char="–"/>
        <a:defRPr kumimoji="1" sz="3699">
          <a:solidFill>
            <a:schemeClr val="tx1"/>
          </a:solidFill>
          <a:latin typeface="+mn-lt"/>
          <a:ea typeface="+mn-ea"/>
        </a:defRPr>
      </a:lvl2pPr>
      <a:lvl3pPr marL="1523543" indent="-304709" algn="l" defTabSz="1218834" rtl="0" eaLnBrk="0" fontAlgn="base" hangingPunct="0">
        <a:spcBef>
          <a:spcPct val="20000"/>
        </a:spcBef>
        <a:spcAft>
          <a:spcPct val="0"/>
        </a:spcAft>
        <a:buClr>
          <a:schemeClr val="hlink"/>
        </a:buClr>
        <a:buChar char="•"/>
        <a:defRPr kumimoji="1" sz="3199">
          <a:solidFill>
            <a:schemeClr val="tx1"/>
          </a:solidFill>
          <a:latin typeface="+mn-lt"/>
          <a:ea typeface="+mn-ea"/>
        </a:defRPr>
      </a:lvl3pPr>
      <a:lvl4pPr marL="2132960" indent="-304709" algn="l" defTabSz="1218834" rtl="0" eaLnBrk="0" fontAlgn="base" hangingPunct="0">
        <a:spcBef>
          <a:spcPct val="20000"/>
        </a:spcBef>
        <a:spcAft>
          <a:spcPct val="0"/>
        </a:spcAft>
        <a:buChar char="–"/>
        <a:defRPr kumimoji="1" sz="2699">
          <a:solidFill>
            <a:schemeClr val="tx1"/>
          </a:solidFill>
          <a:latin typeface="+mn-lt"/>
          <a:ea typeface="+mn-ea"/>
        </a:defRPr>
      </a:lvl4pPr>
      <a:lvl5pPr marL="2742377" indent="-304709" algn="l" defTabSz="1218834" rtl="0" eaLnBrk="0" fontAlgn="base" hangingPunct="0">
        <a:spcBef>
          <a:spcPct val="20000"/>
        </a:spcBef>
        <a:spcAft>
          <a:spcPct val="0"/>
        </a:spcAft>
        <a:buClr>
          <a:schemeClr val="hlink"/>
        </a:buClr>
        <a:buChar char="•"/>
        <a:defRPr kumimoji="1" sz="2699">
          <a:solidFill>
            <a:schemeClr val="tx1"/>
          </a:solidFill>
          <a:latin typeface="+mn-lt"/>
          <a:ea typeface="+mn-ea"/>
        </a:defRPr>
      </a:lvl5pPr>
      <a:lvl6pPr marL="2513846" indent="-228531" algn="l" rtl="0" fontAlgn="base">
        <a:spcBef>
          <a:spcPct val="20000"/>
        </a:spcBef>
        <a:spcAft>
          <a:spcPct val="0"/>
        </a:spcAft>
        <a:buClr>
          <a:schemeClr val="hlink"/>
        </a:buClr>
        <a:buChar char="•"/>
        <a:defRPr kumimoji="1" sz="1999">
          <a:solidFill>
            <a:schemeClr val="tx1"/>
          </a:solidFill>
          <a:latin typeface="+mn-lt"/>
          <a:ea typeface="+mn-ea"/>
        </a:defRPr>
      </a:lvl6pPr>
      <a:lvl7pPr marL="2970908" indent="-228531" algn="l" rtl="0" fontAlgn="base">
        <a:spcBef>
          <a:spcPct val="20000"/>
        </a:spcBef>
        <a:spcAft>
          <a:spcPct val="0"/>
        </a:spcAft>
        <a:buClr>
          <a:schemeClr val="hlink"/>
        </a:buClr>
        <a:buChar char="•"/>
        <a:defRPr kumimoji="1" sz="1999">
          <a:solidFill>
            <a:schemeClr val="tx1"/>
          </a:solidFill>
          <a:latin typeface="+mn-lt"/>
          <a:ea typeface="+mn-ea"/>
        </a:defRPr>
      </a:lvl7pPr>
      <a:lvl8pPr marL="3427971" indent="-228531" algn="l" rtl="0" fontAlgn="base">
        <a:spcBef>
          <a:spcPct val="20000"/>
        </a:spcBef>
        <a:spcAft>
          <a:spcPct val="0"/>
        </a:spcAft>
        <a:buClr>
          <a:schemeClr val="hlink"/>
        </a:buClr>
        <a:buChar char="•"/>
        <a:defRPr kumimoji="1" sz="1999">
          <a:solidFill>
            <a:schemeClr val="tx1"/>
          </a:solidFill>
          <a:latin typeface="+mn-lt"/>
          <a:ea typeface="+mn-ea"/>
        </a:defRPr>
      </a:lvl8pPr>
      <a:lvl9pPr marL="3885034" indent="-228531" algn="l" rtl="0" fontAlgn="base">
        <a:spcBef>
          <a:spcPct val="20000"/>
        </a:spcBef>
        <a:spcAft>
          <a:spcPct val="0"/>
        </a:spcAft>
        <a:buClr>
          <a:schemeClr val="hlink"/>
        </a:buClr>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82D303F-A44F-4D5A-A767-F5F5BEA3BB27}"/>
              </a:ext>
            </a:extLst>
          </p:cNvPr>
          <p:cNvSpPr txBox="1"/>
          <p:nvPr/>
        </p:nvSpPr>
        <p:spPr>
          <a:xfrm>
            <a:off x="99753" y="58189"/>
            <a:ext cx="9627476" cy="769441"/>
          </a:xfrm>
          <a:prstGeom prst="rect">
            <a:avLst/>
          </a:prstGeom>
          <a:noFill/>
        </p:spPr>
        <p:txBody>
          <a:bodyPr wrap="square" rtlCol="0">
            <a:spAutoFit/>
          </a:bodyPr>
          <a:lstStyle/>
          <a:p>
            <a:r>
              <a:rPr lang="ja-JP" altLang="en-US" sz="4400" b="1" dirty="0">
                <a:latin typeface="Meiryo UI" panose="020B0604030504040204" pitchFamily="50" charset="-128"/>
                <a:ea typeface="Meiryo UI" panose="020B0604030504040204" pitchFamily="50" charset="-128"/>
              </a:rPr>
              <a:t>光ファイバを利用した振動計測 「</a:t>
            </a:r>
            <a:r>
              <a:rPr lang="en-US" altLang="ja-JP" sz="4400" b="1" dirty="0">
                <a:latin typeface="Meiryo UI" panose="020B0604030504040204" pitchFamily="50" charset="-128"/>
                <a:ea typeface="Meiryo UI" panose="020B0604030504040204" pitchFamily="50" charset="-128"/>
              </a:rPr>
              <a:t>DAS</a:t>
            </a:r>
            <a:r>
              <a:rPr lang="ja-JP" altLang="en-US" sz="4400" b="1" dirty="0">
                <a:latin typeface="Meiryo UI" panose="020B0604030504040204" pitchFamily="50" charset="-128"/>
                <a:ea typeface="Meiryo UI" panose="020B0604030504040204" pitchFamily="50" charset="-128"/>
              </a:rPr>
              <a:t>」</a:t>
            </a:r>
          </a:p>
        </p:txBody>
      </p:sp>
      <p:sp>
        <p:nvSpPr>
          <p:cNvPr id="2" name="テキスト ボックス 1">
            <a:extLst>
              <a:ext uri="{FF2B5EF4-FFF2-40B4-BE49-F238E27FC236}">
                <a16:creationId xmlns:a16="http://schemas.microsoft.com/office/drawing/2014/main" id="{CC25E7D0-28E6-4CCA-BF84-E86110E49A54}"/>
              </a:ext>
            </a:extLst>
          </p:cNvPr>
          <p:cNvSpPr txBox="1"/>
          <p:nvPr/>
        </p:nvSpPr>
        <p:spPr>
          <a:xfrm>
            <a:off x="664896" y="961127"/>
            <a:ext cx="10977685" cy="523220"/>
          </a:xfrm>
          <a:prstGeom prst="rect">
            <a:avLst/>
          </a:prstGeom>
          <a:noFill/>
        </p:spPr>
        <p:txBody>
          <a:bodyPr wrap="none" rtlCol="0">
            <a:spAutoFit/>
          </a:bodyPr>
          <a:lstStyle/>
          <a:p>
            <a:pPr algn="l"/>
            <a:r>
              <a:rPr kumimoji="1" lang="en-US" altLang="ja-JP" sz="2800" u="sng" dirty="0">
                <a:solidFill>
                  <a:schemeClr val="bg1"/>
                </a:solidFill>
                <a:latin typeface="游ゴシック" panose="020B0400000000000000" pitchFamily="50" charset="-128"/>
                <a:ea typeface="游ゴシック" panose="020B0400000000000000" pitchFamily="50" charset="-128"/>
              </a:rPr>
              <a:t>Distributed Acoustic Sensing</a:t>
            </a:r>
            <a:r>
              <a:rPr kumimoji="1" lang="ja-JP" altLang="en-US" sz="2800" u="sng" dirty="0">
                <a:solidFill>
                  <a:schemeClr val="bg1"/>
                </a:solidFill>
                <a:latin typeface="游ゴシック" panose="020B0400000000000000" pitchFamily="50" charset="-128"/>
                <a:ea typeface="游ゴシック" panose="020B0400000000000000" pitchFamily="50" charset="-128"/>
              </a:rPr>
              <a:t>　“</a:t>
            </a:r>
            <a:r>
              <a:rPr kumimoji="1" lang="en-US" altLang="ja-JP" sz="2800" u="sng" dirty="0">
                <a:solidFill>
                  <a:schemeClr val="bg1"/>
                </a:solidFill>
                <a:latin typeface="游ゴシック" panose="020B0400000000000000" pitchFamily="50" charset="-128"/>
                <a:ea typeface="游ゴシック" panose="020B0400000000000000" pitchFamily="50" charset="-128"/>
              </a:rPr>
              <a:t>DAS”   </a:t>
            </a:r>
            <a:r>
              <a:rPr kumimoji="1" lang="ja-JP" altLang="en-US" sz="2800" u="sng" dirty="0">
                <a:solidFill>
                  <a:schemeClr val="bg1"/>
                </a:solidFill>
                <a:latin typeface="游ゴシック" panose="020B0400000000000000" pitchFamily="50" charset="-128"/>
                <a:ea typeface="游ゴシック" panose="020B0400000000000000" pitchFamily="50" charset="-128"/>
              </a:rPr>
              <a:t>（分布型音響センシング）</a:t>
            </a:r>
          </a:p>
        </p:txBody>
      </p:sp>
      <p:grpSp>
        <p:nvGrpSpPr>
          <p:cNvPr id="92" name="グループ化 91">
            <a:extLst>
              <a:ext uri="{FF2B5EF4-FFF2-40B4-BE49-F238E27FC236}">
                <a16:creationId xmlns:a16="http://schemas.microsoft.com/office/drawing/2014/main" id="{0808E579-36F0-4365-A799-43CD9881F141}"/>
              </a:ext>
            </a:extLst>
          </p:cNvPr>
          <p:cNvGrpSpPr/>
          <p:nvPr/>
        </p:nvGrpSpPr>
        <p:grpSpPr>
          <a:xfrm>
            <a:off x="8454562" y="1828153"/>
            <a:ext cx="2201164" cy="1496684"/>
            <a:chOff x="8610472" y="1846639"/>
            <a:chExt cx="1683557" cy="871205"/>
          </a:xfrm>
        </p:grpSpPr>
        <p:sp>
          <p:nvSpPr>
            <p:cNvPr id="11" name="円柱 10">
              <a:extLst>
                <a:ext uri="{FF2B5EF4-FFF2-40B4-BE49-F238E27FC236}">
                  <a16:creationId xmlns:a16="http://schemas.microsoft.com/office/drawing/2014/main" id="{58F3FD2A-7E2D-4012-A6B2-E04780F6EF72}"/>
                </a:ext>
              </a:extLst>
            </p:cNvPr>
            <p:cNvSpPr/>
            <p:nvPr/>
          </p:nvSpPr>
          <p:spPr bwMode="auto">
            <a:xfrm rot="16200000">
              <a:off x="9095133" y="1361979"/>
              <a:ext cx="311110" cy="1280431"/>
            </a:xfrm>
            <a:prstGeom prst="can">
              <a:avLst/>
            </a:prstGeom>
            <a:solidFill>
              <a:srgbClr val="AAAAAA">
                <a:lumMod val="60000"/>
                <a:lumOff val="40000"/>
              </a:srgbClr>
            </a:solidFill>
            <a:ln w="12700" cap="sq" cmpd="sng" algn="ctr">
              <a:solidFill>
                <a:srgbClr val="AAAAAA">
                  <a:lumMod val="60000"/>
                  <a:lumOff val="40000"/>
                </a:srgb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pic>
          <p:nvPicPr>
            <p:cNvPr id="12" name="図 11">
              <a:extLst>
                <a:ext uri="{FF2B5EF4-FFF2-40B4-BE49-F238E27FC236}">
                  <a16:creationId xmlns:a16="http://schemas.microsoft.com/office/drawing/2014/main" id="{9AC94D48-0D42-4BAC-B4B2-DCE419A69654}"/>
                </a:ext>
              </a:extLst>
            </p:cNvPr>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878399" y="1846639"/>
              <a:ext cx="956924" cy="311110"/>
            </a:xfrm>
            <a:prstGeom prst="rect">
              <a:avLst/>
            </a:prstGeom>
            <a:noFill/>
            <a:ln>
              <a:noFill/>
            </a:ln>
          </p:spPr>
        </p:pic>
        <p:grpSp>
          <p:nvGrpSpPr>
            <p:cNvPr id="91" name="グループ化 90">
              <a:extLst>
                <a:ext uri="{FF2B5EF4-FFF2-40B4-BE49-F238E27FC236}">
                  <a16:creationId xmlns:a16="http://schemas.microsoft.com/office/drawing/2014/main" id="{C2781D56-EC83-4AE2-A628-796AE0EC45C5}"/>
                </a:ext>
              </a:extLst>
            </p:cNvPr>
            <p:cNvGrpSpPr/>
            <p:nvPr/>
          </p:nvGrpSpPr>
          <p:grpSpPr>
            <a:xfrm>
              <a:off x="8610473" y="2406734"/>
              <a:ext cx="1683556" cy="311110"/>
              <a:chOff x="8610473" y="2406734"/>
              <a:chExt cx="1683556" cy="311110"/>
            </a:xfrm>
          </p:grpSpPr>
          <p:sp>
            <p:nvSpPr>
              <p:cNvPr id="13" name="円柱 12">
                <a:extLst>
                  <a:ext uri="{FF2B5EF4-FFF2-40B4-BE49-F238E27FC236}">
                    <a16:creationId xmlns:a16="http://schemas.microsoft.com/office/drawing/2014/main" id="{1334CAB2-C5AA-4AA6-82E4-34BCD9FDF74B}"/>
                  </a:ext>
                </a:extLst>
              </p:cNvPr>
              <p:cNvSpPr/>
              <p:nvPr/>
            </p:nvSpPr>
            <p:spPr bwMode="auto">
              <a:xfrm rot="16200000">
                <a:off x="9296696" y="1720511"/>
                <a:ext cx="311110" cy="1683556"/>
              </a:xfrm>
              <a:prstGeom prst="can">
                <a:avLst/>
              </a:prstGeom>
              <a:solidFill>
                <a:srgbClr val="AAAAAA">
                  <a:lumMod val="60000"/>
                  <a:lumOff val="40000"/>
                </a:srgbClr>
              </a:solidFill>
              <a:ln w="12700" cap="sq" cmpd="sng" algn="ctr">
                <a:solidFill>
                  <a:srgbClr val="AAAAAA">
                    <a:lumMod val="60000"/>
                    <a:lumOff val="40000"/>
                  </a:srgb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pic>
            <p:nvPicPr>
              <p:cNvPr id="14" name="図 13">
                <a:extLst>
                  <a:ext uri="{FF2B5EF4-FFF2-40B4-BE49-F238E27FC236}">
                    <a16:creationId xmlns:a16="http://schemas.microsoft.com/office/drawing/2014/main" id="{8938BBDF-7169-4F4C-8DAB-DB7825D4F058}"/>
                  </a:ext>
                </a:extLst>
              </p:cNvPr>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055528" y="2406734"/>
                <a:ext cx="1209543" cy="311110"/>
              </a:xfrm>
              <a:prstGeom prst="rect">
                <a:avLst/>
              </a:prstGeom>
              <a:noFill/>
              <a:ln>
                <a:noFill/>
              </a:ln>
            </p:spPr>
          </p:pic>
        </p:grpSp>
      </p:grpSp>
      <p:sp>
        <p:nvSpPr>
          <p:cNvPr id="16" name="テキスト ボックス 15">
            <a:extLst>
              <a:ext uri="{FF2B5EF4-FFF2-40B4-BE49-F238E27FC236}">
                <a16:creationId xmlns:a16="http://schemas.microsoft.com/office/drawing/2014/main" id="{1A011793-E977-45B6-A1C6-A473F73B5829}"/>
              </a:ext>
            </a:extLst>
          </p:cNvPr>
          <p:cNvSpPr txBox="1"/>
          <p:nvPr/>
        </p:nvSpPr>
        <p:spPr>
          <a:xfrm>
            <a:off x="10118094" y="1889921"/>
            <a:ext cx="141394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“無振動時</a:t>
            </a:r>
            <a:r>
              <a:rPr kumimoji="0" lang="en-US" altLang="ja-JP"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endPar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p:txBody>
      </p:sp>
      <p:cxnSp>
        <p:nvCxnSpPr>
          <p:cNvPr id="17" name="直線コネクタ 16">
            <a:extLst>
              <a:ext uri="{FF2B5EF4-FFF2-40B4-BE49-F238E27FC236}">
                <a16:creationId xmlns:a16="http://schemas.microsoft.com/office/drawing/2014/main" id="{701D941B-CC14-4C00-A344-13E4E63CD4DC}"/>
              </a:ext>
            </a:extLst>
          </p:cNvPr>
          <p:cNvCxnSpPr>
            <a:cxnSpLocks/>
          </p:cNvCxnSpPr>
          <p:nvPr/>
        </p:nvCxnSpPr>
        <p:spPr bwMode="auto">
          <a:xfrm>
            <a:off x="9680437" y="2415956"/>
            <a:ext cx="0" cy="432000"/>
          </a:xfrm>
          <a:prstGeom prst="line">
            <a:avLst/>
          </a:prstGeom>
          <a:solidFill>
            <a:srgbClr val="986426"/>
          </a:solidFill>
          <a:ln w="12700" cap="sq" cmpd="sng" algn="ctr">
            <a:solidFill>
              <a:srgbClr val="000000"/>
            </a:solidFill>
            <a:prstDash val="dash"/>
            <a:round/>
            <a:headEnd type="none" w="sm" len="sm"/>
            <a:tailEnd type="none" w="sm" len="sm"/>
          </a:ln>
          <a:effectLst/>
        </p:spPr>
      </p:cxnSp>
      <p:cxnSp>
        <p:nvCxnSpPr>
          <p:cNvPr id="18" name="直線コネクタ 17">
            <a:extLst>
              <a:ext uri="{FF2B5EF4-FFF2-40B4-BE49-F238E27FC236}">
                <a16:creationId xmlns:a16="http://schemas.microsoft.com/office/drawing/2014/main" id="{E26311F2-E51F-4B04-A67B-C74221CAAAE9}"/>
              </a:ext>
            </a:extLst>
          </p:cNvPr>
          <p:cNvCxnSpPr>
            <a:cxnSpLocks/>
          </p:cNvCxnSpPr>
          <p:nvPr/>
        </p:nvCxnSpPr>
        <p:spPr bwMode="auto">
          <a:xfrm>
            <a:off x="10158776" y="2381536"/>
            <a:ext cx="0" cy="432000"/>
          </a:xfrm>
          <a:prstGeom prst="line">
            <a:avLst/>
          </a:prstGeom>
          <a:solidFill>
            <a:srgbClr val="986426"/>
          </a:solidFill>
          <a:ln w="12700" cap="sq" cmpd="sng" algn="ctr">
            <a:solidFill>
              <a:srgbClr val="000000"/>
            </a:solidFill>
            <a:prstDash val="dash"/>
            <a:round/>
            <a:headEnd type="none" w="sm" len="sm"/>
            <a:tailEnd type="none" w="sm" len="sm"/>
          </a:ln>
          <a:effectLst/>
        </p:spPr>
      </p:cxnSp>
      <p:cxnSp>
        <p:nvCxnSpPr>
          <p:cNvPr id="19" name="直線矢印コネクタ 18">
            <a:extLst>
              <a:ext uri="{FF2B5EF4-FFF2-40B4-BE49-F238E27FC236}">
                <a16:creationId xmlns:a16="http://schemas.microsoft.com/office/drawing/2014/main" id="{23154B48-8078-4DFD-876E-530DFA759536}"/>
              </a:ext>
            </a:extLst>
          </p:cNvPr>
          <p:cNvCxnSpPr>
            <a:cxnSpLocks/>
          </p:cNvCxnSpPr>
          <p:nvPr/>
        </p:nvCxnSpPr>
        <p:spPr bwMode="auto">
          <a:xfrm>
            <a:off x="9710783" y="2612558"/>
            <a:ext cx="468000" cy="0"/>
          </a:xfrm>
          <a:prstGeom prst="straightConnector1">
            <a:avLst/>
          </a:prstGeom>
          <a:solidFill>
            <a:srgbClr val="986426"/>
          </a:solidFill>
          <a:ln w="28575" cap="sq" cmpd="sng" algn="ctr">
            <a:solidFill>
              <a:srgbClr val="000000"/>
            </a:solidFill>
            <a:prstDash val="solid"/>
            <a:round/>
            <a:headEnd type="arrow" w="med" len="sm"/>
            <a:tailEnd type="arrow" w="med" len="sm"/>
          </a:ln>
          <a:effectLst/>
        </p:spPr>
      </p:cxnSp>
      <p:sp>
        <p:nvSpPr>
          <p:cNvPr id="32" name="テキスト ボックス 31">
            <a:extLst>
              <a:ext uri="{FF2B5EF4-FFF2-40B4-BE49-F238E27FC236}">
                <a16:creationId xmlns:a16="http://schemas.microsoft.com/office/drawing/2014/main" id="{82FD80D9-6A9A-405B-AE22-AE2B3916272D}"/>
              </a:ext>
            </a:extLst>
          </p:cNvPr>
          <p:cNvSpPr txBox="1"/>
          <p:nvPr/>
        </p:nvSpPr>
        <p:spPr>
          <a:xfrm>
            <a:off x="4601783" y="2345175"/>
            <a:ext cx="326243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光ファイバ（振動センサ）</a:t>
            </a:r>
          </a:p>
        </p:txBody>
      </p:sp>
      <p:sp>
        <p:nvSpPr>
          <p:cNvPr id="33" name="テキスト ボックス 32">
            <a:extLst>
              <a:ext uri="{FF2B5EF4-FFF2-40B4-BE49-F238E27FC236}">
                <a16:creationId xmlns:a16="http://schemas.microsoft.com/office/drawing/2014/main" id="{8BDFBEF5-D5CF-487A-AD53-69B3C038D7E4}"/>
              </a:ext>
            </a:extLst>
          </p:cNvPr>
          <p:cNvSpPr txBox="1"/>
          <p:nvPr/>
        </p:nvSpPr>
        <p:spPr>
          <a:xfrm>
            <a:off x="1554638" y="3759336"/>
            <a:ext cx="9541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計測器</a:t>
            </a:r>
            <a:endParaRPr kumimoji="0" lang="en-US" altLang="ja-JP"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p:txBody>
      </p:sp>
      <p:sp>
        <p:nvSpPr>
          <p:cNvPr id="34" name="テキスト ボックス 33">
            <a:extLst>
              <a:ext uri="{FF2B5EF4-FFF2-40B4-BE49-F238E27FC236}">
                <a16:creationId xmlns:a16="http://schemas.microsoft.com/office/drawing/2014/main" id="{5732B2FB-A360-4889-828A-65AD3AAE3D2A}"/>
              </a:ext>
            </a:extLst>
          </p:cNvPr>
          <p:cNvSpPr txBox="1"/>
          <p:nvPr/>
        </p:nvSpPr>
        <p:spPr>
          <a:xfrm>
            <a:off x="7472754" y="4500405"/>
            <a:ext cx="392044"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p>
        </p:txBody>
      </p:sp>
      <p:grpSp>
        <p:nvGrpSpPr>
          <p:cNvPr id="85" name="グループ化 84">
            <a:extLst>
              <a:ext uri="{FF2B5EF4-FFF2-40B4-BE49-F238E27FC236}">
                <a16:creationId xmlns:a16="http://schemas.microsoft.com/office/drawing/2014/main" id="{B8802D08-25AF-4C8F-BEAC-830FF7C40E31}"/>
              </a:ext>
            </a:extLst>
          </p:cNvPr>
          <p:cNvGrpSpPr/>
          <p:nvPr/>
        </p:nvGrpSpPr>
        <p:grpSpPr>
          <a:xfrm rot="20041845">
            <a:off x="7144799" y="4016262"/>
            <a:ext cx="1078404" cy="1251253"/>
            <a:chOff x="4627570" y="4268929"/>
            <a:chExt cx="821036" cy="851146"/>
          </a:xfrm>
        </p:grpSpPr>
        <p:sp>
          <p:nvSpPr>
            <p:cNvPr id="35" name="円弧 34">
              <a:extLst>
                <a:ext uri="{FF2B5EF4-FFF2-40B4-BE49-F238E27FC236}">
                  <a16:creationId xmlns:a16="http://schemas.microsoft.com/office/drawing/2014/main" id="{C9BD9EA2-7094-4437-8FBB-07BE3A3150AA}"/>
                </a:ext>
              </a:extLst>
            </p:cNvPr>
            <p:cNvSpPr/>
            <p:nvPr/>
          </p:nvSpPr>
          <p:spPr bwMode="auto">
            <a:xfrm>
              <a:off x="4800423" y="4588410"/>
              <a:ext cx="364710" cy="315416"/>
            </a:xfrm>
            <a:prstGeom prst="arc">
              <a:avLst>
                <a:gd name="adj1" fmla="val 16622059"/>
                <a:gd name="adj2" fmla="val 0"/>
              </a:avLst>
            </a:prstGeom>
            <a:noFill/>
            <a:ln w="22225" cap="sq" cmpd="sng" algn="ctr">
              <a:solidFill>
                <a:srgbClr val="5DBAFF"/>
              </a:solidFill>
              <a:prstDash val="solid"/>
              <a:round/>
              <a:headEnd type="none" w="sm" len="sm"/>
              <a:tailEnd type="none"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36" name="円弧 35">
              <a:extLst>
                <a:ext uri="{FF2B5EF4-FFF2-40B4-BE49-F238E27FC236}">
                  <a16:creationId xmlns:a16="http://schemas.microsoft.com/office/drawing/2014/main" id="{C6CF92BF-7746-48A4-8025-5840ECBD8014}"/>
                </a:ext>
              </a:extLst>
            </p:cNvPr>
            <p:cNvSpPr/>
            <p:nvPr/>
          </p:nvSpPr>
          <p:spPr bwMode="auto">
            <a:xfrm>
              <a:off x="4763532" y="4493697"/>
              <a:ext cx="490686" cy="475086"/>
            </a:xfrm>
            <a:prstGeom prst="arc">
              <a:avLst>
                <a:gd name="adj1" fmla="val 16006260"/>
                <a:gd name="adj2" fmla="val 64237"/>
              </a:avLst>
            </a:prstGeom>
            <a:noFill/>
            <a:ln w="22225" cap="sq" cmpd="sng" algn="ctr">
              <a:solidFill>
                <a:srgbClr val="29A3FF"/>
              </a:solidFill>
              <a:prstDash val="solid"/>
              <a:round/>
              <a:headEnd type="none" w="sm" len="sm"/>
              <a:tailEnd type="none"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37" name="円弧 36">
              <a:extLst>
                <a:ext uri="{FF2B5EF4-FFF2-40B4-BE49-F238E27FC236}">
                  <a16:creationId xmlns:a16="http://schemas.microsoft.com/office/drawing/2014/main" id="{98A5BFAF-0C5C-48E4-A174-D1B7971263BB}"/>
                </a:ext>
              </a:extLst>
            </p:cNvPr>
            <p:cNvSpPr/>
            <p:nvPr/>
          </p:nvSpPr>
          <p:spPr bwMode="auto">
            <a:xfrm>
              <a:off x="4675193" y="4372362"/>
              <a:ext cx="671513" cy="700087"/>
            </a:xfrm>
            <a:prstGeom prst="arc">
              <a:avLst>
                <a:gd name="adj1" fmla="val 15989656"/>
                <a:gd name="adj2" fmla="val 94815"/>
              </a:avLst>
            </a:prstGeom>
            <a:noFill/>
            <a:ln w="22225" cap="sq" cmpd="sng" algn="ctr">
              <a:solidFill>
                <a:srgbClr val="008FFA"/>
              </a:solidFill>
              <a:prstDash val="solid"/>
              <a:round/>
              <a:headEnd type="none" w="sm" len="sm"/>
              <a:tailEnd type="none"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38" name="円弧 37">
              <a:extLst>
                <a:ext uri="{FF2B5EF4-FFF2-40B4-BE49-F238E27FC236}">
                  <a16:creationId xmlns:a16="http://schemas.microsoft.com/office/drawing/2014/main" id="{235C7616-536E-4977-BEC7-28CBF7C0F385}"/>
                </a:ext>
              </a:extLst>
            </p:cNvPr>
            <p:cNvSpPr/>
            <p:nvPr/>
          </p:nvSpPr>
          <p:spPr bwMode="auto">
            <a:xfrm>
              <a:off x="4627570" y="4268929"/>
              <a:ext cx="821036" cy="851146"/>
            </a:xfrm>
            <a:prstGeom prst="arc">
              <a:avLst>
                <a:gd name="adj1" fmla="val 15836562"/>
                <a:gd name="adj2" fmla="val 338167"/>
              </a:avLst>
            </a:prstGeom>
            <a:noFill/>
            <a:ln w="22225" cap="sq" cmpd="sng" algn="ctr">
              <a:solidFill>
                <a:srgbClr val="0070C0"/>
              </a:solidFill>
              <a:prstDash val="solid"/>
              <a:round/>
              <a:headEnd type="none" w="sm" len="sm"/>
              <a:tailEnd type="none"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grpSp>
      <p:sp>
        <p:nvSpPr>
          <p:cNvPr id="64" name="吹き出し: 角を丸めた四角形 63">
            <a:extLst>
              <a:ext uri="{FF2B5EF4-FFF2-40B4-BE49-F238E27FC236}">
                <a16:creationId xmlns:a16="http://schemas.microsoft.com/office/drawing/2014/main" id="{9E894A2E-AA86-4199-8B3F-F399400787B8}"/>
              </a:ext>
            </a:extLst>
          </p:cNvPr>
          <p:cNvSpPr/>
          <p:nvPr/>
        </p:nvSpPr>
        <p:spPr bwMode="auto">
          <a:xfrm>
            <a:off x="8210951" y="1658072"/>
            <a:ext cx="3646706" cy="1887478"/>
          </a:xfrm>
          <a:prstGeom prst="wedgeRoundRectCallout">
            <a:avLst>
              <a:gd name="adj1" fmla="val -55555"/>
              <a:gd name="adj2" fmla="val 46205"/>
              <a:gd name="adj3" fmla="val 16667"/>
            </a:avLst>
          </a:prstGeom>
          <a:noFill/>
          <a:ln w="12700" cap="sq" cmpd="sng" algn="ctr">
            <a:solidFill>
              <a:srgbClr val="00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65" name="テキスト ボックス 64">
            <a:extLst>
              <a:ext uri="{FF2B5EF4-FFF2-40B4-BE49-F238E27FC236}">
                <a16:creationId xmlns:a16="http://schemas.microsoft.com/office/drawing/2014/main" id="{EC3925FD-49FC-4722-B2D7-8F4F88B3B3F6}"/>
              </a:ext>
            </a:extLst>
          </p:cNvPr>
          <p:cNvSpPr txBox="1"/>
          <p:nvPr/>
        </p:nvSpPr>
        <p:spPr>
          <a:xfrm>
            <a:off x="10247888" y="2363858"/>
            <a:ext cx="1266891"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位相変化</a:t>
            </a:r>
          </a:p>
        </p:txBody>
      </p:sp>
      <p:grpSp>
        <p:nvGrpSpPr>
          <p:cNvPr id="83" name="グループ化 82">
            <a:extLst>
              <a:ext uri="{FF2B5EF4-FFF2-40B4-BE49-F238E27FC236}">
                <a16:creationId xmlns:a16="http://schemas.microsoft.com/office/drawing/2014/main" id="{A7737C50-F6A7-4BDF-8B71-E094924DBABB}"/>
              </a:ext>
            </a:extLst>
          </p:cNvPr>
          <p:cNvGrpSpPr>
            <a:grpSpLocks noChangeAspect="1"/>
          </p:cNvGrpSpPr>
          <p:nvPr/>
        </p:nvGrpSpPr>
        <p:grpSpPr>
          <a:xfrm>
            <a:off x="1351932" y="2468378"/>
            <a:ext cx="1526689" cy="1161467"/>
            <a:chOff x="398613" y="2336739"/>
            <a:chExt cx="972563" cy="739902"/>
          </a:xfrm>
        </p:grpSpPr>
        <p:sp>
          <p:nvSpPr>
            <p:cNvPr id="66" name="直方体 65">
              <a:extLst>
                <a:ext uri="{FF2B5EF4-FFF2-40B4-BE49-F238E27FC236}">
                  <a16:creationId xmlns:a16="http://schemas.microsoft.com/office/drawing/2014/main" id="{C850C5A9-7DD4-45B2-AD66-FF7B6206427F}"/>
                </a:ext>
              </a:extLst>
            </p:cNvPr>
            <p:cNvSpPr/>
            <p:nvPr/>
          </p:nvSpPr>
          <p:spPr bwMode="auto">
            <a:xfrm>
              <a:off x="400555" y="2336739"/>
              <a:ext cx="970621" cy="739902"/>
            </a:xfrm>
            <a:prstGeom prst="cube">
              <a:avLst>
                <a:gd name="adj" fmla="val 26288"/>
              </a:avLst>
            </a:prstGeom>
            <a:solidFill>
              <a:srgbClr val="FFFFFF"/>
            </a:solidFill>
            <a:ln w="12700" cap="sq" cmpd="sng" algn="ctr">
              <a:solidFill>
                <a:srgbClr val="00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67" name="正方形/長方形 66">
              <a:extLst>
                <a:ext uri="{FF2B5EF4-FFF2-40B4-BE49-F238E27FC236}">
                  <a16:creationId xmlns:a16="http://schemas.microsoft.com/office/drawing/2014/main" id="{6D466E42-49B8-46B5-9B1F-8CE276D8322E}"/>
                </a:ext>
              </a:extLst>
            </p:cNvPr>
            <p:cNvSpPr/>
            <p:nvPr/>
          </p:nvSpPr>
          <p:spPr bwMode="auto">
            <a:xfrm>
              <a:off x="398613" y="2807349"/>
              <a:ext cx="788400" cy="194166"/>
            </a:xfrm>
            <a:prstGeom prst="rect">
              <a:avLst/>
            </a:prstGeom>
            <a:solidFill>
              <a:srgbClr val="00000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cxnSp>
          <p:nvCxnSpPr>
            <p:cNvPr id="68" name="直線コネクタ 67">
              <a:extLst>
                <a:ext uri="{FF2B5EF4-FFF2-40B4-BE49-F238E27FC236}">
                  <a16:creationId xmlns:a16="http://schemas.microsoft.com/office/drawing/2014/main" id="{CEA432F5-2603-4C26-8E7A-51499425113D}"/>
                </a:ext>
              </a:extLst>
            </p:cNvPr>
            <p:cNvCxnSpPr>
              <a:cxnSpLocks/>
            </p:cNvCxnSpPr>
            <p:nvPr/>
          </p:nvCxnSpPr>
          <p:spPr bwMode="auto">
            <a:xfrm>
              <a:off x="416198" y="2866332"/>
              <a:ext cx="720000" cy="0"/>
            </a:xfrm>
            <a:prstGeom prst="line">
              <a:avLst/>
            </a:prstGeom>
            <a:solidFill>
              <a:srgbClr val="986426"/>
            </a:solidFill>
            <a:ln w="3175" cap="sq" cmpd="sng" algn="ctr">
              <a:solidFill>
                <a:srgbClr val="FFFFFF"/>
              </a:solidFill>
              <a:prstDash val="solid"/>
              <a:round/>
              <a:headEnd type="none" w="sm" len="sm"/>
              <a:tailEnd type="none" w="sm" len="sm"/>
            </a:ln>
            <a:effectLst/>
          </p:spPr>
        </p:cxnSp>
        <p:sp>
          <p:nvSpPr>
            <p:cNvPr id="69" name="正方形/長方形 68">
              <a:extLst>
                <a:ext uri="{FF2B5EF4-FFF2-40B4-BE49-F238E27FC236}">
                  <a16:creationId xmlns:a16="http://schemas.microsoft.com/office/drawing/2014/main" id="{556DB553-FCEF-47F0-BD00-91D768832602}"/>
                </a:ext>
              </a:extLst>
            </p:cNvPr>
            <p:cNvSpPr/>
            <p:nvPr/>
          </p:nvSpPr>
          <p:spPr bwMode="auto">
            <a:xfrm>
              <a:off x="1076885" y="2902169"/>
              <a:ext cx="61886" cy="64320"/>
            </a:xfrm>
            <a:prstGeom prst="rect">
              <a:avLst/>
            </a:prstGeom>
            <a:solidFill>
              <a:srgbClr val="00FF0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grpSp>
      <p:sp>
        <p:nvSpPr>
          <p:cNvPr id="84" name="テキスト ボックス 83">
            <a:extLst>
              <a:ext uri="{FF2B5EF4-FFF2-40B4-BE49-F238E27FC236}">
                <a16:creationId xmlns:a16="http://schemas.microsoft.com/office/drawing/2014/main" id="{DD82AD7C-73B1-4A91-800A-51483AF03F1C}"/>
              </a:ext>
            </a:extLst>
          </p:cNvPr>
          <p:cNvSpPr txBox="1"/>
          <p:nvPr/>
        </p:nvSpPr>
        <p:spPr>
          <a:xfrm>
            <a:off x="2456596" y="1623638"/>
            <a:ext cx="542136" cy="400110"/>
          </a:xfrm>
          <a:prstGeom prst="rect">
            <a:avLst/>
          </a:prstGeom>
          <a:noFill/>
        </p:spPr>
        <p:txBody>
          <a:bodyPr wrap="none" rtlCol="0">
            <a:spAutoFit/>
          </a:bodyPr>
          <a:lstStyle/>
          <a:p>
            <a:pPr algn="l"/>
            <a:r>
              <a:rPr kumimoji="1" lang="en-US" altLang="ja-JP" sz="2000">
                <a:solidFill>
                  <a:schemeClr val="bg1"/>
                </a:solidFill>
                <a:latin typeface="游ゴシック" panose="020B0400000000000000" pitchFamily="50" charset="-128"/>
                <a:ea typeface="游ゴシック" panose="020B0400000000000000" pitchFamily="50" charset="-128"/>
              </a:rPr>
              <a:t>PC</a:t>
            </a:r>
            <a:endParaRPr kumimoji="1" lang="ja-JP" altLang="en-US" sz="2000" dirty="0">
              <a:solidFill>
                <a:schemeClr val="bg1"/>
              </a:solidFill>
              <a:latin typeface="游ゴシック" panose="020B0400000000000000" pitchFamily="50" charset="-128"/>
              <a:ea typeface="游ゴシック" panose="020B0400000000000000" pitchFamily="50" charset="-128"/>
            </a:endParaRPr>
          </a:p>
        </p:txBody>
      </p:sp>
      <p:grpSp>
        <p:nvGrpSpPr>
          <p:cNvPr id="72" name="グループ化 71">
            <a:extLst>
              <a:ext uri="{FF2B5EF4-FFF2-40B4-BE49-F238E27FC236}">
                <a16:creationId xmlns:a16="http://schemas.microsoft.com/office/drawing/2014/main" id="{610511EF-4266-4D7D-B1F2-CBCA5C6A3B54}"/>
              </a:ext>
            </a:extLst>
          </p:cNvPr>
          <p:cNvGrpSpPr/>
          <p:nvPr/>
        </p:nvGrpSpPr>
        <p:grpSpPr>
          <a:xfrm>
            <a:off x="1096748" y="1399682"/>
            <a:ext cx="1617780" cy="1472119"/>
            <a:chOff x="2867535" y="623870"/>
            <a:chExt cx="975360" cy="754924"/>
          </a:xfrm>
        </p:grpSpPr>
        <p:pic>
          <p:nvPicPr>
            <p:cNvPr id="73" name="図 72" descr="デスクトップパソコンのイラスト">
              <a:extLst>
                <a:ext uri="{FF2B5EF4-FFF2-40B4-BE49-F238E27FC236}">
                  <a16:creationId xmlns:a16="http://schemas.microsoft.com/office/drawing/2014/main" id="{AD86748D-96A4-4F22-92B1-8A2088E20D35}"/>
                </a:ext>
              </a:extLst>
            </p:cNvPr>
            <p:cNvPicPr>
              <a:picLocks noChangeAspect="1"/>
            </p:cNvPicPr>
            <p:nvPr/>
          </p:nvPicPr>
          <p:blipFill>
            <a:blip r:embed="rId4">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2867535" y="623870"/>
              <a:ext cx="975360" cy="754924"/>
            </a:xfrm>
            <a:prstGeom prst="rect">
              <a:avLst/>
            </a:prstGeom>
            <a:noFill/>
            <a:ln>
              <a:noFill/>
            </a:ln>
          </p:spPr>
        </p:pic>
        <p:pic>
          <p:nvPicPr>
            <p:cNvPr id="74" name="図 73">
              <a:extLst>
                <a:ext uri="{FF2B5EF4-FFF2-40B4-BE49-F238E27FC236}">
                  <a16:creationId xmlns:a16="http://schemas.microsoft.com/office/drawing/2014/main" id="{B9470B90-63EB-4566-B444-D570E000237C}"/>
                </a:ext>
              </a:extLst>
            </p:cNvPr>
            <p:cNvPicPr>
              <a:picLocks noChangeAspect="1"/>
            </p:cNvPicPr>
            <p:nvPr/>
          </p:nvPicPr>
          <p:blipFill>
            <a:blip r:embed="rId5">
              <a:grayscl/>
            </a:blip>
            <a:stretch>
              <a:fillRect/>
            </a:stretch>
          </p:blipFill>
          <p:spPr>
            <a:xfrm>
              <a:off x="3200382" y="866375"/>
              <a:ext cx="481013" cy="186690"/>
            </a:xfrm>
            <a:prstGeom prst="rect">
              <a:avLst/>
            </a:prstGeom>
          </p:spPr>
        </p:pic>
      </p:grpSp>
      <p:sp>
        <p:nvSpPr>
          <p:cNvPr id="6" name="テキスト ボックス 5">
            <a:extLst>
              <a:ext uri="{FF2B5EF4-FFF2-40B4-BE49-F238E27FC236}">
                <a16:creationId xmlns:a16="http://schemas.microsoft.com/office/drawing/2014/main" id="{64432C6F-DDA6-41F9-8383-BA068B658E4D}"/>
              </a:ext>
            </a:extLst>
          </p:cNvPr>
          <p:cNvSpPr txBox="1"/>
          <p:nvPr/>
        </p:nvSpPr>
        <p:spPr>
          <a:xfrm>
            <a:off x="3061184" y="2023748"/>
            <a:ext cx="9541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入力光</a:t>
            </a:r>
          </a:p>
        </p:txBody>
      </p:sp>
      <p:cxnSp>
        <p:nvCxnSpPr>
          <p:cNvPr id="7" name="直線矢印コネクタ 6">
            <a:extLst>
              <a:ext uri="{FF2B5EF4-FFF2-40B4-BE49-F238E27FC236}">
                <a16:creationId xmlns:a16="http://schemas.microsoft.com/office/drawing/2014/main" id="{E62D1E16-6B38-4E4F-9EA7-05CAE6F02AF6}"/>
              </a:ext>
            </a:extLst>
          </p:cNvPr>
          <p:cNvCxnSpPr>
            <a:cxnSpLocks/>
          </p:cNvCxnSpPr>
          <p:nvPr/>
        </p:nvCxnSpPr>
        <p:spPr bwMode="auto">
          <a:xfrm>
            <a:off x="3104234" y="2602231"/>
            <a:ext cx="868005" cy="0"/>
          </a:xfrm>
          <a:prstGeom prst="straightConnector1">
            <a:avLst/>
          </a:prstGeom>
          <a:solidFill>
            <a:srgbClr val="986426"/>
          </a:solidFill>
          <a:ln w="25400" cap="sq" cmpd="sng" algn="ctr">
            <a:solidFill>
              <a:srgbClr val="000000"/>
            </a:solidFill>
            <a:prstDash val="solid"/>
            <a:round/>
            <a:headEnd type="none" w="sm" len="sm"/>
            <a:tailEnd type="triangle" w="lg" len="lg"/>
          </a:ln>
          <a:effectLst/>
        </p:spPr>
      </p:cxnSp>
      <p:sp>
        <p:nvSpPr>
          <p:cNvPr id="8" name="テキスト ボックス 7">
            <a:extLst>
              <a:ext uri="{FF2B5EF4-FFF2-40B4-BE49-F238E27FC236}">
                <a16:creationId xmlns:a16="http://schemas.microsoft.com/office/drawing/2014/main" id="{EA771F16-93A2-43D4-A63D-750CED1A376A}"/>
              </a:ext>
            </a:extLst>
          </p:cNvPr>
          <p:cNvSpPr txBox="1"/>
          <p:nvPr/>
        </p:nvSpPr>
        <p:spPr>
          <a:xfrm>
            <a:off x="2832000" y="3542184"/>
            <a:ext cx="1467068"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後方散乱光</a:t>
            </a:r>
            <a:endParaRPr kumimoji="0" lang="en-US" altLang="ja-JP"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kern="0" dirty="0">
                <a:solidFill>
                  <a:srgbClr val="000000"/>
                </a:solidFill>
                <a:latin typeface="游ゴシック" panose="020B0400000000000000" pitchFamily="50" charset="-128"/>
                <a:ea typeface="游ゴシック" panose="020B0400000000000000" pitchFamily="50" charset="-128"/>
              </a:rPr>
              <a:t>(</a:t>
            </a:r>
            <a:r>
              <a:rPr kumimoji="0" lang="ja-JP" altLang="en-US" sz="2000" kern="0" dirty="0">
                <a:solidFill>
                  <a:srgbClr val="000000"/>
                </a:solidFill>
                <a:latin typeface="游ゴシック" panose="020B0400000000000000" pitchFamily="50" charset="-128"/>
                <a:ea typeface="游ゴシック" panose="020B0400000000000000" pitchFamily="50" charset="-128"/>
              </a:rPr>
              <a:t>検出光</a:t>
            </a:r>
            <a:r>
              <a:rPr kumimoji="0" lang="en-US" altLang="ja-JP" sz="2000" kern="0" dirty="0">
                <a:solidFill>
                  <a:srgbClr val="000000"/>
                </a:solidFill>
                <a:latin typeface="游ゴシック" panose="020B0400000000000000" pitchFamily="50" charset="-128"/>
                <a:ea typeface="游ゴシック" panose="020B0400000000000000" pitchFamily="50" charset="-128"/>
              </a:rPr>
              <a:t>)</a:t>
            </a:r>
            <a:endPar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p:txBody>
      </p:sp>
      <p:cxnSp>
        <p:nvCxnSpPr>
          <p:cNvPr id="9" name="直線矢印コネクタ 8">
            <a:extLst>
              <a:ext uri="{FF2B5EF4-FFF2-40B4-BE49-F238E27FC236}">
                <a16:creationId xmlns:a16="http://schemas.microsoft.com/office/drawing/2014/main" id="{4A827CD0-8831-4CF2-A793-B31A30955643}"/>
              </a:ext>
            </a:extLst>
          </p:cNvPr>
          <p:cNvCxnSpPr>
            <a:cxnSpLocks/>
          </p:cNvCxnSpPr>
          <p:nvPr/>
        </p:nvCxnSpPr>
        <p:spPr bwMode="auto">
          <a:xfrm flipH="1">
            <a:off x="3069365" y="3406449"/>
            <a:ext cx="846668" cy="0"/>
          </a:xfrm>
          <a:prstGeom prst="straightConnector1">
            <a:avLst/>
          </a:prstGeom>
          <a:solidFill>
            <a:srgbClr val="986426"/>
          </a:solidFill>
          <a:ln w="25400" cap="sq" cmpd="sng" algn="ctr">
            <a:solidFill>
              <a:srgbClr val="000000"/>
            </a:solidFill>
            <a:prstDash val="solid"/>
            <a:round/>
            <a:headEnd type="none" w="sm" len="sm"/>
            <a:tailEnd type="triangle" w="lg" len="lg"/>
          </a:ln>
          <a:effectLst/>
        </p:spPr>
      </p:cxnSp>
      <p:grpSp>
        <p:nvGrpSpPr>
          <p:cNvPr id="10" name="グループ化 9">
            <a:extLst>
              <a:ext uri="{FF2B5EF4-FFF2-40B4-BE49-F238E27FC236}">
                <a16:creationId xmlns:a16="http://schemas.microsoft.com/office/drawing/2014/main" id="{DB9731F5-5D5B-4E29-A3B6-5710A7D6CB7E}"/>
              </a:ext>
            </a:extLst>
          </p:cNvPr>
          <p:cNvGrpSpPr/>
          <p:nvPr/>
        </p:nvGrpSpPr>
        <p:grpSpPr>
          <a:xfrm>
            <a:off x="3061184" y="2706167"/>
            <a:ext cx="1007691" cy="259312"/>
            <a:chOff x="3781425" y="4838700"/>
            <a:chExt cx="1200240" cy="361950"/>
          </a:xfrm>
        </p:grpSpPr>
        <p:cxnSp>
          <p:nvCxnSpPr>
            <p:cNvPr id="79" name="コネクタ: カギ線 78">
              <a:extLst>
                <a:ext uri="{FF2B5EF4-FFF2-40B4-BE49-F238E27FC236}">
                  <a16:creationId xmlns:a16="http://schemas.microsoft.com/office/drawing/2014/main" id="{BDD9F58B-52B6-4709-B8A1-5EEF4D07B097}"/>
                </a:ext>
              </a:extLst>
            </p:cNvPr>
            <p:cNvCxnSpPr/>
            <p:nvPr/>
          </p:nvCxnSpPr>
          <p:spPr bwMode="auto">
            <a:xfrm flipV="1">
              <a:off x="3781425" y="4838700"/>
              <a:ext cx="470008" cy="361950"/>
            </a:xfrm>
            <a:prstGeom prst="bentConnector3">
              <a:avLst/>
            </a:prstGeom>
            <a:solidFill>
              <a:srgbClr val="986426"/>
            </a:solidFill>
            <a:ln w="12700" cap="sq" cmpd="sng" algn="ctr">
              <a:solidFill>
                <a:srgbClr val="B90000"/>
              </a:solidFill>
              <a:prstDash val="solid"/>
              <a:round/>
              <a:headEnd type="none" w="sm" len="sm"/>
              <a:tailEnd type="none" w="sm" len="sm"/>
            </a:ln>
            <a:effectLst/>
          </p:spPr>
        </p:cxnSp>
        <p:cxnSp>
          <p:nvCxnSpPr>
            <p:cNvPr id="80" name="コネクタ: カギ線 79">
              <a:extLst>
                <a:ext uri="{FF2B5EF4-FFF2-40B4-BE49-F238E27FC236}">
                  <a16:creationId xmlns:a16="http://schemas.microsoft.com/office/drawing/2014/main" id="{4F18002F-B68A-4054-9559-4A96FFDDC4BA}"/>
                </a:ext>
              </a:extLst>
            </p:cNvPr>
            <p:cNvCxnSpPr>
              <a:cxnSpLocks/>
            </p:cNvCxnSpPr>
            <p:nvPr/>
          </p:nvCxnSpPr>
          <p:spPr bwMode="auto">
            <a:xfrm>
              <a:off x="4018480" y="4843143"/>
              <a:ext cx="468140" cy="357507"/>
            </a:xfrm>
            <a:prstGeom prst="bentConnector3">
              <a:avLst/>
            </a:prstGeom>
            <a:solidFill>
              <a:srgbClr val="986426"/>
            </a:solidFill>
            <a:ln w="12700" cap="sq" cmpd="sng" algn="ctr">
              <a:solidFill>
                <a:srgbClr val="B90000"/>
              </a:solidFill>
              <a:prstDash val="solid"/>
              <a:round/>
              <a:headEnd type="none" w="sm" len="sm"/>
              <a:tailEnd type="none" w="sm" len="sm"/>
            </a:ln>
            <a:effectLst/>
          </p:spPr>
        </p:cxnSp>
        <p:cxnSp>
          <p:nvCxnSpPr>
            <p:cNvPr id="81" name="コネクタ: カギ線 80">
              <a:extLst>
                <a:ext uri="{FF2B5EF4-FFF2-40B4-BE49-F238E27FC236}">
                  <a16:creationId xmlns:a16="http://schemas.microsoft.com/office/drawing/2014/main" id="{F6741B15-CECC-4562-8579-4CAF395DA007}"/>
                </a:ext>
              </a:extLst>
            </p:cNvPr>
            <p:cNvCxnSpPr/>
            <p:nvPr/>
          </p:nvCxnSpPr>
          <p:spPr bwMode="auto">
            <a:xfrm flipV="1">
              <a:off x="4276470" y="4838700"/>
              <a:ext cx="470008" cy="361950"/>
            </a:xfrm>
            <a:prstGeom prst="bentConnector3">
              <a:avLst/>
            </a:prstGeom>
            <a:solidFill>
              <a:srgbClr val="986426"/>
            </a:solidFill>
            <a:ln w="12700" cap="sq" cmpd="sng" algn="ctr">
              <a:solidFill>
                <a:srgbClr val="B90000"/>
              </a:solidFill>
              <a:prstDash val="solid"/>
              <a:round/>
              <a:headEnd type="none" w="sm" len="sm"/>
              <a:tailEnd type="none" w="sm" len="sm"/>
            </a:ln>
            <a:effectLst/>
          </p:spPr>
        </p:cxnSp>
        <p:cxnSp>
          <p:nvCxnSpPr>
            <p:cNvPr id="82" name="コネクタ: カギ線 81">
              <a:extLst>
                <a:ext uri="{FF2B5EF4-FFF2-40B4-BE49-F238E27FC236}">
                  <a16:creationId xmlns:a16="http://schemas.microsoft.com/office/drawing/2014/main" id="{FDDCB1ED-A554-4A9D-9D9D-C7C1A8E5902B}"/>
                </a:ext>
              </a:extLst>
            </p:cNvPr>
            <p:cNvCxnSpPr>
              <a:cxnSpLocks/>
            </p:cNvCxnSpPr>
            <p:nvPr/>
          </p:nvCxnSpPr>
          <p:spPr bwMode="auto">
            <a:xfrm>
              <a:off x="4513525" y="4843143"/>
              <a:ext cx="468140" cy="357507"/>
            </a:xfrm>
            <a:prstGeom prst="bentConnector3">
              <a:avLst/>
            </a:prstGeom>
            <a:solidFill>
              <a:srgbClr val="986426"/>
            </a:solidFill>
            <a:ln w="12700" cap="sq" cmpd="sng" algn="ctr">
              <a:solidFill>
                <a:srgbClr val="B90000"/>
              </a:solidFill>
              <a:prstDash val="solid"/>
              <a:round/>
              <a:headEnd type="none" w="sm" len="sm"/>
              <a:tailEnd type="none" w="sm" len="sm"/>
            </a:ln>
            <a:effectLst/>
          </p:spPr>
        </p:cxnSp>
      </p:grpSp>
      <p:grpSp>
        <p:nvGrpSpPr>
          <p:cNvPr id="70" name="グループ化 69">
            <a:extLst>
              <a:ext uri="{FF2B5EF4-FFF2-40B4-BE49-F238E27FC236}">
                <a16:creationId xmlns:a16="http://schemas.microsoft.com/office/drawing/2014/main" id="{75DF38FC-F2EF-4255-9C9A-4756709D8392}"/>
              </a:ext>
            </a:extLst>
          </p:cNvPr>
          <p:cNvGrpSpPr/>
          <p:nvPr/>
        </p:nvGrpSpPr>
        <p:grpSpPr>
          <a:xfrm>
            <a:off x="4124606" y="2687267"/>
            <a:ext cx="7626077" cy="1921776"/>
            <a:chOff x="3670616" y="2664875"/>
            <a:chExt cx="7626077" cy="1921776"/>
          </a:xfrm>
        </p:grpSpPr>
        <p:grpSp>
          <p:nvGrpSpPr>
            <p:cNvPr id="3" name="グループ化 2">
              <a:extLst>
                <a:ext uri="{FF2B5EF4-FFF2-40B4-BE49-F238E27FC236}">
                  <a16:creationId xmlns:a16="http://schemas.microsoft.com/office/drawing/2014/main" id="{438642BC-27B9-4397-8723-3C6F0992B9CD}"/>
                </a:ext>
              </a:extLst>
            </p:cNvPr>
            <p:cNvGrpSpPr/>
            <p:nvPr/>
          </p:nvGrpSpPr>
          <p:grpSpPr>
            <a:xfrm>
              <a:off x="3826439" y="2664875"/>
              <a:ext cx="7470254" cy="1921776"/>
              <a:chOff x="3921920" y="2940750"/>
              <a:chExt cx="5863988" cy="1179222"/>
            </a:xfrm>
          </p:grpSpPr>
          <p:sp>
            <p:nvSpPr>
              <p:cNvPr id="15" name="テキスト ボックス 14">
                <a:extLst>
                  <a:ext uri="{FF2B5EF4-FFF2-40B4-BE49-F238E27FC236}">
                    <a16:creationId xmlns:a16="http://schemas.microsoft.com/office/drawing/2014/main" id="{970FBBCF-EFD6-4C21-ACBF-15CCE133633A}"/>
                  </a:ext>
                </a:extLst>
              </p:cNvPr>
              <p:cNvSpPr txBox="1"/>
              <p:nvPr/>
            </p:nvSpPr>
            <p:spPr>
              <a:xfrm>
                <a:off x="8870856" y="2940750"/>
                <a:ext cx="915052" cy="24551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“振動時</a:t>
                </a:r>
                <a:r>
                  <a:rPr kumimoji="0" lang="en-US" altLang="ja-JP"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a:t>
                </a:r>
                <a:endPar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endParaRPr>
              </a:p>
            </p:txBody>
          </p:sp>
          <p:sp>
            <p:nvSpPr>
              <p:cNvPr id="23" name="フリーフォーム: 図形 22">
                <a:extLst>
                  <a:ext uri="{FF2B5EF4-FFF2-40B4-BE49-F238E27FC236}">
                    <a16:creationId xmlns:a16="http://schemas.microsoft.com/office/drawing/2014/main" id="{D5FDFD20-972C-4316-83C1-823E73F0364F}"/>
                  </a:ext>
                </a:extLst>
              </p:cNvPr>
              <p:cNvSpPr/>
              <p:nvPr/>
            </p:nvSpPr>
            <p:spPr bwMode="auto">
              <a:xfrm>
                <a:off x="4048839" y="3146261"/>
                <a:ext cx="5505450" cy="840643"/>
              </a:xfrm>
              <a:custGeom>
                <a:avLst/>
                <a:gdLst>
                  <a:gd name="connsiteX0" fmla="*/ 0 w 5505450"/>
                  <a:gd name="connsiteY0" fmla="*/ 0 h 840643"/>
                  <a:gd name="connsiteX1" fmla="*/ 914400 w 5505450"/>
                  <a:gd name="connsiteY1" fmla="*/ 57150 h 840643"/>
                  <a:gd name="connsiteX2" fmla="*/ 1524000 w 5505450"/>
                  <a:gd name="connsiteY2" fmla="*/ 146050 h 840643"/>
                  <a:gd name="connsiteX3" fmla="*/ 2070100 w 5505450"/>
                  <a:gd name="connsiteY3" fmla="*/ 273050 h 840643"/>
                  <a:gd name="connsiteX4" fmla="*/ 2768600 w 5505450"/>
                  <a:gd name="connsiteY4" fmla="*/ 476250 h 840643"/>
                  <a:gd name="connsiteX5" fmla="*/ 3352800 w 5505450"/>
                  <a:gd name="connsiteY5" fmla="*/ 615950 h 840643"/>
                  <a:gd name="connsiteX6" fmla="*/ 3765550 w 5505450"/>
                  <a:gd name="connsiteY6" fmla="*/ 698500 h 840643"/>
                  <a:gd name="connsiteX7" fmla="*/ 4197350 w 5505450"/>
                  <a:gd name="connsiteY7" fmla="*/ 762000 h 840643"/>
                  <a:gd name="connsiteX8" fmla="*/ 4730750 w 5505450"/>
                  <a:gd name="connsiteY8" fmla="*/ 812800 h 840643"/>
                  <a:gd name="connsiteX9" fmla="*/ 5289550 w 5505450"/>
                  <a:gd name="connsiteY9" fmla="*/ 838200 h 840643"/>
                  <a:gd name="connsiteX10" fmla="*/ 5505450 w 5505450"/>
                  <a:gd name="connsiteY10" fmla="*/ 838200 h 840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05450" h="840643">
                    <a:moveTo>
                      <a:pt x="0" y="0"/>
                    </a:moveTo>
                    <a:cubicBezTo>
                      <a:pt x="330200" y="16404"/>
                      <a:pt x="660400" y="32808"/>
                      <a:pt x="914400" y="57150"/>
                    </a:cubicBezTo>
                    <a:cubicBezTo>
                      <a:pt x="1168400" y="81492"/>
                      <a:pt x="1331383" y="110067"/>
                      <a:pt x="1524000" y="146050"/>
                    </a:cubicBezTo>
                    <a:cubicBezTo>
                      <a:pt x="1716617" y="182033"/>
                      <a:pt x="1862667" y="218017"/>
                      <a:pt x="2070100" y="273050"/>
                    </a:cubicBezTo>
                    <a:cubicBezTo>
                      <a:pt x="2277533" y="328083"/>
                      <a:pt x="2554817" y="419100"/>
                      <a:pt x="2768600" y="476250"/>
                    </a:cubicBezTo>
                    <a:cubicBezTo>
                      <a:pt x="2982383" y="533400"/>
                      <a:pt x="3186642" y="578908"/>
                      <a:pt x="3352800" y="615950"/>
                    </a:cubicBezTo>
                    <a:cubicBezTo>
                      <a:pt x="3518958" y="652992"/>
                      <a:pt x="3624792" y="674158"/>
                      <a:pt x="3765550" y="698500"/>
                    </a:cubicBezTo>
                    <a:cubicBezTo>
                      <a:pt x="3906308" y="722842"/>
                      <a:pt x="4036483" y="742950"/>
                      <a:pt x="4197350" y="762000"/>
                    </a:cubicBezTo>
                    <a:cubicBezTo>
                      <a:pt x="4358217" y="781050"/>
                      <a:pt x="4548717" y="800100"/>
                      <a:pt x="4730750" y="812800"/>
                    </a:cubicBezTo>
                    <a:cubicBezTo>
                      <a:pt x="4912783" y="825500"/>
                      <a:pt x="5160433" y="833967"/>
                      <a:pt x="5289550" y="838200"/>
                    </a:cubicBezTo>
                    <a:cubicBezTo>
                      <a:pt x="5418667" y="842433"/>
                      <a:pt x="5462058" y="840316"/>
                      <a:pt x="5505450" y="838200"/>
                    </a:cubicBezTo>
                  </a:path>
                </a:pathLst>
              </a:custGeom>
              <a:gradFill>
                <a:gsLst>
                  <a:gs pos="0">
                    <a:srgbClr val="986426">
                      <a:lumMod val="5000"/>
                      <a:lumOff val="95000"/>
                    </a:srgbClr>
                  </a:gs>
                  <a:gs pos="31000">
                    <a:srgbClr val="AAAAAA">
                      <a:lumMod val="20000"/>
                      <a:lumOff val="80000"/>
                    </a:srgbClr>
                  </a:gs>
                  <a:gs pos="57000">
                    <a:srgbClr val="AAAAAA">
                      <a:lumMod val="60000"/>
                      <a:lumOff val="40000"/>
                    </a:srgbClr>
                  </a:gs>
                  <a:gs pos="100000">
                    <a:srgbClr val="000000">
                      <a:lumMod val="50000"/>
                      <a:lumOff val="50000"/>
                    </a:srgbClr>
                  </a:gs>
                </a:gsLst>
                <a:lin ang="10800000" scaled="0"/>
              </a:gradFill>
              <a:ln w="273050" cap="rnd" cmpd="sng" algn="ctr">
                <a:gradFill>
                  <a:gsLst>
                    <a:gs pos="0">
                      <a:srgbClr val="AAAAAA">
                        <a:lumMod val="20000"/>
                        <a:lumOff val="80000"/>
                      </a:srgbClr>
                    </a:gs>
                    <a:gs pos="48000">
                      <a:srgbClr val="AAAAAA">
                        <a:lumMod val="40000"/>
                        <a:lumOff val="60000"/>
                      </a:srgbClr>
                    </a:gs>
                    <a:gs pos="100000">
                      <a:srgbClr val="AAAAAA">
                        <a:lumMod val="60000"/>
                        <a:lumOff val="40000"/>
                      </a:srgbClr>
                    </a:gs>
                  </a:gsLst>
                  <a:lin ang="5400000" scaled="1"/>
                </a:gradFill>
                <a:prstDash val="solid"/>
                <a:round/>
                <a:headEnd type="none" w="sm" len="sm"/>
                <a:tailEnd type="none"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24" name="フリーフォーム: 図形 23">
                <a:extLst>
                  <a:ext uri="{FF2B5EF4-FFF2-40B4-BE49-F238E27FC236}">
                    <a16:creationId xmlns:a16="http://schemas.microsoft.com/office/drawing/2014/main" id="{69290394-9D54-4408-8C24-4F0313FDC930}"/>
                  </a:ext>
                </a:extLst>
              </p:cNvPr>
              <p:cNvSpPr/>
              <p:nvPr/>
            </p:nvSpPr>
            <p:spPr bwMode="auto">
              <a:xfrm>
                <a:off x="4048839" y="3001848"/>
                <a:ext cx="5525292" cy="858916"/>
              </a:xfrm>
              <a:custGeom>
                <a:avLst/>
                <a:gdLst>
                  <a:gd name="connsiteX0" fmla="*/ 0 w 5505450"/>
                  <a:gd name="connsiteY0" fmla="*/ 0 h 840643"/>
                  <a:gd name="connsiteX1" fmla="*/ 914400 w 5505450"/>
                  <a:gd name="connsiteY1" fmla="*/ 57150 h 840643"/>
                  <a:gd name="connsiteX2" fmla="*/ 1524000 w 5505450"/>
                  <a:gd name="connsiteY2" fmla="*/ 146050 h 840643"/>
                  <a:gd name="connsiteX3" fmla="*/ 2070100 w 5505450"/>
                  <a:gd name="connsiteY3" fmla="*/ 273050 h 840643"/>
                  <a:gd name="connsiteX4" fmla="*/ 2768600 w 5505450"/>
                  <a:gd name="connsiteY4" fmla="*/ 476250 h 840643"/>
                  <a:gd name="connsiteX5" fmla="*/ 3352800 w 5505450"/>
                  <a:gd name="connsiteY5" fmla="*/ 615950 h 840643"/>
                  <a:gd name="connsiteX6" fmla="*/ 3765550 w 5505450"/>
                  <a:gd name="connsiteY6" fmla="*/ 698500 h 840643"/>
                  <a:gd name="connsiteX7" fmla="*/ 4197350 w 5505450"/>
                  <a:gd name="connsiteY7" fmla="*/ 762000 h 840643"/>
                  <a:gd name="connsiteX8" fmla="*/ 4730750 w 5505450"/>
                  <a:gd name="connsiteY8" fmla="*/ 812800 h 840643"/>
                  <a:gd name="connsiteX9" fmla="*/ 5289550 w 5505450"/>
                  <a:gd name="connsiteY9" fmla="*/ 838200 h 840643"/>
                  <a:gd name="connsiteX10" fmla="*/ 5505450 w 5505450"/>
                  <a:gd name="connsiteY10" fmla="*/ 838200 h 840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05450" h="840643">
                    <a:moveTo>
                      <a:pt x="0" y="0"/>
                    </a:moveTo>
                    <a:cubicBezTo>
                      <a:pt x="330200" y="16404"/>
                      <a:pt x="660400" y="32808"/>
                      <a:pt x="914400" y="57150"/>
                    </a:cubicBezTo>
                    <a:cubicBezTo>
                      <a:pt x="1168400" y="81492"/>
                      <a:pt x="1331383" y="110067"/>
                      <a:pt x="1524000" y="146050"/>
                    </a:cubicBezTo>
                    <a:cubicBezTo>
                      <a:pt x="1716617" y="182033"/>
                      <a:pt x="1862667" y="218017"/>
                      <a:pt x="2070100" y="273050"/>
                    </a:cubicBezTo>
                    <a:cubicBezTo>
                      <a:pt x="2277533" y="328083"/>
                      <a:pt x="2554817" y="419100"/>
                      <a:pt x="2768600" y="476250"/>
                    </a:cubicBezTo>
                    <a:cubicBezTo>
                      <a:pt x="2982383" y="533400"/>
                      <a:pt x="3186642" y="578908"/>
                      <a:pt x="3352800" y="615950"/>
                    </a:cubicBezTo>
                    <a:cubicBezTo>
                      <a:pt x="3518958" y="652992"/>
                      <a:pt x="3624792" y="674158"/>
                      <a:pt x="3765550" y="698500"/>
                    </a:cubicBezTo>
                    <a:cubicBezTo>
                      <a:pt x="3906308" y="722842"/>
                      <a:pt x="4036483" y="742950"/>
                      <a:pt x="4197350" y="762000"/>
                    </a:cubicBezTo>
                    <a:cubicBezTo>
                      <a:pt x="4358217" y="781050"/>
                      <a:pt x="4548717" y="800100"/>
                      <a:pt x="4730750" y="812800"/>
                    </a:cubicBezTo>
                    <a:cubicBezTo>
                      <a:pt x="4912783" y="825500"/>
                      <a:pt x="5160433" y="833967"/>
                      <a:pt x="5289550" y="838200"/>
                    </a:cubicBezTo>
                    <a:cubicBezTo>
                      <a:pt x="5418667" y="842433"/>
                      <a:pt x="5462058" y="840316"/>
                      <a:pt x="5505450" y="838200"/>
                    </a:cubicBezTo>
                  </a:path>
                </a:pathLst>
              </a:custGeom>
              <a:noFill/>
              <a:ln w="22225" cap="rnd" cmpd="sng" algn="ctr">
                <a:solidFill>
                  <a:srgbClr val="000000">
                    <a:lumMod val="65000"/>
                    <a:lumOff val="35000"/>
                  </a:srgbClr>
                </a:solidFill>
                <a:prstDash val="solid"/>
                <a:round/>
                <a:headEnd type="none" w="sm" len="sm"/>
                <a:tailEnd type="none"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25" name="フリーフォーム: 図形 24">
                <a:extLst>
                  <a:ext uri="{FF2B5EF4-FFF2-40B4-BE49-F238E27FC236}">
                    <a16:creationId xmlns:a16="http://schemas.microsoft.com/office/drawing/2014/main" id="{35BF4BE3-8A58-49FA-BD3F-82A31A878277}"/>
                  </a:ext>
                </a:extLst>
              </p:cNvPr>
              <p:cNvSpPr/>
              <p:nvPr/>
            </p:nvSpPr>
            <p:spPr bwMode="auto">
              <a:xfrm>
                <a:off x="4056899" y="3279329"/>
                <a:ext cx="5517231" cy="840643"/>
              </a:xfrm>
              <a:custGeom>
                <a:avLst/>
                <a:gdLst>
                  <a:gd name="connsiteX0" fmla="*/ 0 w 5505450"/>
                  <a:gd name="connsiteY0" fmla="*/ 0 h 840643"/>
                  <a:gd name="connsiteX1" fmla="*/ 914400 w 5505450"/>
                  <a:gd name="connsiteY1" fmla="*/ 57150 h 840643"/>
                  <a:gd name="connsiteX2" fmla="*/ 1524000 w 5505450"/>
                  <a:gd name="connsiteY2" fmla="*/ 146050 h 840643"/>
                  <a:gd name="connsiteX3" fmla="*/ 2070100 w 5505450"/>
                  <a:gd name="connsiteY3" fmla="*/ 273050 h 840643"/>
                  <a:gd name="connsiteX4" fmla="*/ 2768600 w 5505450"/>
                  <a:gd name="connsiteY4" fmla="*/ 476250 h 840643"/>
                  <a:gd name="connsiteX5" fmla="*/ 3352800 w 5505450"/>
                  <a:gd name="connsiteY5" fmla="*/ 615950 h 840643"/>
                  <a:gd name="connsiteX6" fmla="*/ 3765550 w 5505450"/>
                  <a:gd name="connsiteY6" fmla="*/ 698500 h 840643"/>
                  <a:gd name="connsiteX7" fmla="*/ 4197350 w 5505450"/>
                  <a:gd name="connsiteY7" fmla="*/ 762000 h 840643"/>
                  <a:gd name="connsiteX8" fmla="*/ 4730750 w 5505450"/>
                  <a:gd name="connsiteY8" fmla="*/ 812800 h 840643"/>
                  <a:gd name="connsiteX9" fmla="*/ 5289550 w 5505450"/>
                  <a:gd name="connsiteY9" fmla="*/ 838200 h 840643"/>
                  <a:gd name="connsiteX10" fmla="*/ 5505450 w 5505450"/>
                  <a:gd name="connsiteY10" fmla="*/ 838200 h 840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05450" h="840643">
                    <a:moveTo>
                      <a:pt x="0" y="0"/>
                    </a:moveTo>
                    <a:cubicBezTo>
                      <a:pt x="330200" y="16404"/>
                      <a:pt x="660400" y="32808"/>
                      <a:pt x="914400" y="57150"/>
                    </a:cubicBezTo>
                    <a:cubicBezTo>
                      <a:pt x="1168400" y="81492"/>
                      <a:pt x="1331383" y="110067"/>
                      <a:pt x="1524000" y="146050"/>
                    </a:cubicBezTo>
                    <a:cubicBezTo>
                      <a:pt x="1716617" y="182033"/>
                      <a:pt x="1862667" y="218017"/>
                      <a:pt x="2070100" y="273050"/>
                    </a:cubicBezTo>
                    <a:cubicBezTo>
                      <a:pt x="2277533" y="328083"/>
                      <a:pt x="2554817" y="419100"/>
                      <a:pt x="2768600" y="476250"/>
                    </a:cubicBezTo>
                    <a:cubicBezTo>
                      <a:pt x="2982383" y="533400"/>
                      <a:pt x="3186642" y="578908"/>
                      <a:pt x="3352800" y="615950"/>
                    </a:cubicBezTo>
                    <a:cubicBezTo>
                      <a:pt x="3518958" y="652992"/>
                      <a:pt x="3624792" y="674158"/>
                      <a:pt x="3765550" y="698500"/>
                    </a:cubicBezTo>
                    <a:cubicBezTo>
                      <a:pt x="3906308" y="722842"/>
                      <a:pt x="4036483" y="742950"/>
                      <a:pt x="4197350" y="762000"/>
                    </a:cubicBezTo>
                    <a:cubicBezTo>
                      <a:pt x="4358217" y="781050"/>
                      <a:pt x="4548717" y="800100"/>
                      <a:pt x="4730750" y="812800"/>
                    </a:cubicBezTo>
                    <a:cubicBezTo>
                      <a:pt x="4912783" y="825500"/>
                      <a:pt x="5160433" y="833967"/>
                      <a:pt x="5289550" y="838200"/>
                    </a:cubicBezTo>
                    <a:cubicBezTo>
                      <a:pt x="5418667" y="842433"/>
                      <a:pt x="5462058" y="840316"/>
                      <a:pt x="5505450" y="838200"/>
                    </a:cubicBezTo>
                  </a:path>
                </a:pathLst>
              </a:custGeom>
              <a:noFill/>
              <a:ln w="22225" cap="rnd" cmpd="sng" algn="ctr">
                <a:solidFill>
                  <a:srgbClr val="000000">
                    <a:lumMod val="65000"/>
                    <a:lumOff val="35000"/>
                  </a:srgbClr>
                </a:solidFill>
                <a:prstDash val="solid"/>
                <a:round/>
                <a:headEnd type="none" w="sm" len="sm"/>
                <a:tailEnd type="none"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26" name="円弧 25">
                <a:extLst>
                  <a:ext uri="{FF2B5EF4-FFF2-40B4-BE49-F238E27FC236}">
                    <a16:creationId xmlns:a16="http://schemas.microsoft.com/office/drawing/2014/main" id="{9FAAE757-F17F-47F5-87F4-079830D576D4}"/>
                  </a:ext>
                </a:extLst>
              </p:cNvPr>
              <p:cNvSpPr/>
              <p:nvPr/>
            </p:nvSpPr>
            <p:spPr bwMode="auto">
              <a:xfrm>
                <a:off x="9446193" y="3856739"/>
                <a:ext cx="254857" cy="260329"/>
              </a:xfrm>
              <a:prstGeom prst="arc">
                <a:avLst>
                  <a:gd name="adj1" fmla="val 16200000"/>
                  <a:gd name="adj2" fmla="val 5527724"/>
                </a:avLst>
              </a:prstGeom>
              <a:solidFill>
                <a:srgbClr val="AAAAAA">
                  <a:lumMod val="60000"/>
                  <a:lumOff val="40000"/>
                </a:srgbClr>
              </a:solidFill>
              <a:ln w="19050" cap="sq" cmpd="sng" algn="ctr">
                <a:solidFill>
                  <a:srgbClr val="000000">
                    <a:lumMod val="65000"/>
                    <a:lumOff val="35000"/>
                  </a:srgbClr>
                </a:solidFill>
                <a:prstDash val="solid"/>
                <a:round/>
                <a:headEnd type="none" w="sm" len="sm"/>
                <a:tailEnd type="none"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27" name="フローチャート: 結合子 26">
                <a:extLst>
                  <a:ext uri="{FF2B5EF4-FFF2-40B4-BE49-F238E27FC236}">
                    <a16:creationId xmlns:a16="http://schemas.microsoft.com/office/drawing/2014/main" id="{05E0C742-6B2A-497E-A630-EE304B7EE738}"/>
                  </a:ext>
                </a:extLst>
              </p:cNvPr>
              <p:cNvSpPr/>
              <p:nvPr/>
            </p:nvSpPr>
            <p:spPr bwMode="auto">
              <a:xfrm rot="21384079">
                <a:off x="3921920" y="3002293"/>
                <a:ext cx="231775" cy="279417"/>
              </a:xfrm>
              <a:prstGeom prst="flowChartConnector">
                <a:avLst/>
              </a:prstGeom>
              <a:solidFill>
                <a:srgbClr val="AAAAAA">
                  <a:lumMod val="60000"/>
                  <a:lumOff val="40000"/>
                </a:srgbClr>
              </a:solidFill>
              <a:ln w="19050" cap="sq" cmpd="sng" algn="ctr">
                <a:solidFill>
                  <a:srgbClr val="000000">
                    <a:lumMod val="65000"/>
                    <a:lumOff val="35000"/>
                  </a:srgb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28" name="フローチャート: 結合子 27">
                <a:extLst>
                  <a:ext uri="{FF2B5EF4-FFF2-40B4-BE49-F238E27FC236}">
                    <a16:creationId xmlns:a16="http://schemas.microsoft.com/office/drawing/2014/main" id="{69B689F0-6764-4881-BC5D-D0AC972B90AC}"/>
                  </a:ext>
                </a:extLst>
              </p:cNvPr>
              <p:cNvSpPr/>
              <p:nvPr/>
            </p:nvSpPr>
            <p:spPr bwMode="auto">
              <a:xfrm>
                <a:off x="3936551" y="3030328"/>
                <a:ext cx="177598" cy="212558"/>
              </a:xfrm>
              <a:prstGeom prst="flowChartConnector">
                <a:avLst/>
              </a:prstGeom>
              <a:solidFill>
                <a:srgbClr val="AAAAAA">
                  <a:lumMod val="40000"/>
                  <a:lumOff val="60000"/>
                </a:srgbClr>
              </a:solidFill>
              <a:ln w="12700" cap="sq" cmpd="sng" algn="ctr">
                <a:solidFill>
                  <a:srgbClr val="000000">
                    <a:lumMod val="65000"/>
                    <a:lumOff val="35000"/>
                  </a:srgb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39" name="楕円 38">
                <a:extLst>
                  <a:ext uri="{FF2B5EF4-FFF2-40B4-BE49-F238E27FC236}">
                    <a16:creationId xmlns:a16="http://schemas.microsoft.com/office/drawing/2014/main" id="{DC18775D-0EF5-4398-9763-6AB73D7D8CE2}"/>
                  </a:ext>
                </a:extLst>
              </p:cNvPr>
              <p:cNvSpPr>
                <a:spLocks noChangeAspect="1"/>
              </p:cNvSpPr>
              <p:nvPr/>
            </p:nvSpPr>
            <p:spPr bwMode="auto">
              <a:xfrm>
                <a:off x="4576899" y="315281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40" name="楕円 39">
                <a:extLst>
                  <a:ext uri="{FF2B5EF4-FFF2-40B4-BE49-F238E27FC236}">
                    <a16:creationId xmlns:a16="http://schemas.microsoft.com/office/drawing/2014/main" id="{CAA1A6F6-FD93-41A4-86E4-1F9FDE72CD1E}"/>
                  </a:ext>
                </a:extLst>
              </p:cNvPr>
              <p:cNvSpPr>
                <a:spLocks noChangeAspect="1"/>
              </p:cNvSpPr>
              <p:nvPr/>
            </p:nvSpPr>
            <p:spPr bwMode="auto">
              <a:xfrm>
                <a:off x="5034099" y="318329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41" name="楕円 40">
                <a:extLst>
                  <a:ext uri="{FF2B5EF4-FFF2-40B4-BE49-F238E27FC236}">
                    <a16:creationId xmlns:a16="http://schemas.microsoft.com/office/drawing/2014/main" id="{512EEE7E-8CD4-420B-BE87-9D77A85DF613}"/>
                  </a:ext>
                </a:extLst>
              </p:cNvPr>
              <p:cNvSpPr>
                <a:spLocks noChangeAspect="1"/>
              </p:cNvSpPr>
              <p:nvPr/>
            </p:nvSpPr>
            <p:spPr bwMode="auto">
              <a:xfrm>
                <a:off x="5483679" y="324806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42" name="楕円 41">
                <a:extLst>
                  <a:ext uri="{FF2B5EF4-FFF2-40B4-BE49-F238E27FC236}">
                    <a16:creationId xmlns:a16="http://schemas.microsoft.com/office/drawing/2014/main" id="{CB7BB6B7-319E-4B1B-9052-AEADEACD1755}"/>
                  </a:ext>
                </a:extLst>
              </p:cNvPr>
              <p:cNvSpPr>
                <a:spLocks noChangeAspect="1"/>
              </p:cNvSpPr>
              <p:nvPr/>
            </p:nvSpPr>
            <p:spPr bwMode="auto">
              <a:xfrm>
                <a:off x="5933259" y="334331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43" name="楕円 42">
                <a:extLst>
                  <a:ext uri="{FF2B5EF4-FFF2-40B4-BE49-F238E27FC236}">
                    <a16:creationId xmlns:a16="http://schemas.microsoft.com/office/drawing/2014/main" id="{467A28DF-18A4-4ECF-88E0-E896B48D3700}"/>
                  </a:ext>
                </a:extLst>
              </p:cNvPr>
              <p:cNvSpPr>
                <a:spLocks noChangeAspect="1"/>
              </p:cNvSpPr>
              <p:nvPr/>
            </p:nvSpPr>
            <p:spPr bwMode="auto">
              <a:xfrm>
                <a:off x="6371409" y="346523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44" name="楕円 43">
                <a:extLst>
                  <a:ext uri="{FF2B5EF4-FFF2-40B4-BE49-F238E27FC236}">
                    <a16:creationId xmlns:a16="http://schemas.microsoft.com/office/drawing/2014/main" id="{395C8E52-8768-42F3-951A-ED519451B638}"/>
                  </a:ext>
                </a:extLst>
              </p:cNvPr>
              <p:cNvSpPr>
                <a:spLocks noChangeAspect="1"/>
              </p:cNvSpPr>
              <p:nvPr/>
            </p:nvSpPr>
            <p:spPr bwMode="auto">
              <a:xfrm>
                <a:off x="6809559" y="359858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45" name="楕円 44">
                <a:extLst>
                  <a:ext uri="{FF2B5EF4-FFF2-40B4-BE49-F238E27FC236}">
                    <a16:creationId xmlns:a16="http://schemas.microsoft.com/office/drawing/2014/main" id="{444DF6F2-D3E9-47E3-8582-1439D77027F3}"/>
                  </a:ext>
                </a:extLst>
              </p:cNvPr>
              <p:cNvSpPr>
                <a:spLocks noChangeAspect="1"/>
              </p:cNvSpPr>
              <p:nvPr/>
            </p:nvSpPr>
            <p:spPr bwMode="auto">
              <a:xfrm>
                <a:off x="7251519" y="371669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46" name="楕円 45">
                <a:extLst>
                  <a:ext uri="{FF2B5EF4-FFF2-40B4-BE49-F238E27FC236}">
                    <a16:creationId xmlns:a16="http://schemas.microsoft.com/office/drawing/2014/main" id="{8A3D575A-F390-4056-A878-BBD52F4BE6E2}"/>
                  </a:ext>
                </a:extLst>
              </p:cNvPr>
              <p:cNvSpPr>
                <a:spLocks noChangeAspect="1"/>
              </p:cNvSpPr>
              <p:nvPr/>
            </p:nvSpPr>
            <p:spPr bwMode="auto">
              <a:xfrm>
                <a:off x="7697289" y="381575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47" name="楕円 46">
                <a:extLst>
                  <a:ext uri="{FF2B5EF4-FFF2-40B4-BE49-F238E27FC236}">
                    <a16:creationId xmlns:a16="http://schemas.microsoft.com/office/drawing/2014/main" id="{2E816191-39A0-4D3F-A042-F851AF507025}"/>
                  </a:ext>
                </a:extLst>
              </p:cNvPr>
              <p:cNvSpPr>
                <a:spLocks noChangeAspect="1"/>
              </p:cNvSpPr>
              <p:nvPr/>
            </p:nvSpPr>
            <p:spPr bwMode="auto">
              <a:xfrm>
                <a:off x="8146869" y="389195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48" name="楕円 47">
                <a:extLst>
                  <a:ext uri="{FF2B5EF4-FFF2-40B4-BE49-F238E27FC236}">
                    <a16:creationId xmlns:a16="http://schemas.microsoft.com/office/drawing/2014/main" id="{9BE80006-2618-49DB-B8E3-1F4A88F628C6}"/>
                  </a:ext>
                </a:extLst>
              </p:cNvPr>
              <p:cNvSpPr>
                <a:spLocks noChangeAspect="1"/>
              </p:cNvSpPr>
              <p:nvPr/>
            </p:nvSpPr>
            <p:spPr bwMode="auto">
              <a:xfrm>
                <a:off x="8604069" y="394529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49" name="楕円 48">
                <a:extLst>
                  <a:ext uri="{FF2B5EF4-FFF2-40B4-BE49-F238E27FC236}">
                    <a16:creationId xmlns:a16="http://schemas.microsoft.com/office/drawing/2014/main" id="{70C262E2-1657-46CE-88F3-CE2E191C0C12}"/>
                  </a:ext>
                </a:extLst>
              </p:cNvPr>
              <p:cNvSpPr>
                <a:spLocks noChangeAspect="1"/>
              </p:cNvSpPr>
              <p:nvPr/>
            </p:nvSpPr>
            <p:spPr bwMode="auto">
              <a:xfrm>
                <a:off x="9057459" y="397577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50" name="楕円 49">
                <a:extLst>
                  <a:ext uri="{FF2B5EF4-FFF2-40B4-BE49-F238E27FC236}">
                    <a16:creationId xmlns:a16="http://schemas.microsoft.com/office/drawing/2014/main" id="{5947AFE0-8992-46F9-A1C5-65DAA58F1384}"/>
                  </a:ext>
                </a:extLst>
              </p:cNvPr>
              <p:cNvSpPr>
                <a:spLocks noChangeAspect="1"/>
              </p:cNvSpPr>
              <p:nvPr/>
            </p:nvSpPr>
            <p:spPr bwMode="auto">
              <a:xfrm>
                <a:off x="9514659" y="3987203"/>
                <a:ext cx="50671" cy="51535"/>
              </a:xfrm>
              <a:prstGeom prst="ellipse">
                <a:avLst/>
              </a:prstGeom>
              <a:solidFill>
                <a:srgbClr val="00B0F0"/>
              </a:solidFill>
              <a:ln w="12700" cap="sq" cmpd="sng" algn="ctr">
                <a:no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cxnSp>
            <p:nvCxnSpPr>
              <p:cNvPr id="51" name="直線矢印コネクタ 50">
                <a:extLst>
                  <a:ext uri="{FF2B5EF4-FFF2-40B4-BE49-F238E27FC236}">
                    <a16:creationId xmlns:a16="http://schemas.microsoft.com/office/drawing/2014/main" id="{4CB82540-BABC-48AF-8D81-D0C699B1193B}"/>
                  </a:ext>
                </a:extLst>
              </p:cNvPr>
              <p:cNvCxnSpPr>
                <a:cxnSpLocks/>
              </p:cNvCxnSpPr>
              <p:nvPr/>
            </p:nvCxnSpPr>
            <p:spPr bwMode="auto">
              <a:xfrm flipH="1" flipV="1">
                <a:off x="4468323" y="3160510"/>
                <a:ext cx="130102" cy="14261"/>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52" name="直線矢印コネクタ 51">
                <a:extLst>
                  <a:ext uri="{FF2B5EF4-FFF2-40B4-BE49-F238E27FC236}">
                    <a16:creationId xmlns:a16="http://schemas.microsoft.com/office/drawing/2014/main" id="{C18ED982-CA73-4F83-A618-5E49CABBDA1A}"/>
                  </a:ext>
                </a:extLst>
              </p:cNvPr>
              <p:cNvCxnSpPr>
                <a:cxnSpLocks/>
              </p:cNvCxnSpPr>
              <p:nvPr/>
            </p:nvCxnSpPr>
            <p:spPr bwMode="auto">
              <a:xfrm flipH="1" flipV="1">
                <a:off x="4923329" y="3196757"/>
                <a:ext cx="125650" cy="7592"/>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53" name="直線矢印コネクタ 52">
                <a:extLst>
                  <a:ext uri="{FF2B5EF4-FFF2-40B4-BE49-F238E27FC236}">
                    <a16:creationId xmlns:a16="http://schemas.microsoft.com/office/drawing/2014/main" id="{908C1EBA-0789-4A20-B667-48ECF362E2CF}"/>
                  </a:ext>
                </a:extLst>
              </p:cNvPr>
              <p:cNvCxnSpPr>
                <a:cxnSpLocks/>
              </p:cNvCxnSpPr>
              <p:nvPr/>
            </p:nvCxnSpPr>
            <p:spPr bwMode="auto">
              <a:xfrm flipH="1" flipV="1">
                <a:off x="5378601" y="3247764"/>
                <a:ext cx="130845" cy="21739"/>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54" name="直線矢印コネクタ 53">
                <a:extLst>
                  <a:ext uri="{FF2B5EF4-FFF2-40B4-BE49-F238E27FC236}">
                    <a16:creationId xmlns:a16="http://schemas.microsoft.com/office/drawing/2014/main" id="{C36FFCBF-9319-49A6-9A40-8994EA3EC0DC}"/>
                  </a:ext>
                </a:extLst>
              </p:cNvPr>
              <p:cNvCxnSpPr>
                <a:cxnSpLocks/>
              </p:cNvCxnSpPr>
              <p:nvPr/>
            </p:nvCxnSpPr>
            <p:spPr bwMode="auto">
              <a:xfrm flipH="1" flipV="1">
                <a:off x="5810561" y="3332265"/>
                <a:ext cx="133082" cy="28489"/>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55" name="直線矢印コネクタ 54">
                <a:extLst>
                  <a:ext uri="{FF2B5EF4-FFF2-40B4-BE49-F238E27FC236}">
                    <a16:creationId xmlns:a16="http://schemas.microsoft.com/office/drawing/2014/main" id="{B019431F-59E7-4F30-8443-7093D6DC6B4B}"/>
                  </a:ext>
                </a:extLst>
              </p:cNvPr>
              <p:cNvCxnSpPr>
                <a:cxnSpLocks/>
              </p:cNvCxnSpPr>
              <p:nvPr/>
            </p:nvCxnSpPr>
            <p:spPr bwMode="auto">
              <a:xfrm rot="360000" flipH="1" flipV="1">
                <a:off x="6259729" y="3450689"/>
                <a:ext cx="133082" cy="28489"/>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56" name="直線矢印コネクタ 55">
                <a:extLst>
                  <a:ext uri="{FF2B5EF4-FFF2-40B4-BE49-F238E27FC236}">
                    <a16:creationId xmlns:a16="http://schemas.microsoft.com/office/drawing/2014/main" id="{50197561-E68A-4FEB-A3D4-2278786887F2}"/>
                  </a:ext>
                </a:extLst>
              </p:cNvPr>
              <p:cNvCxnSpPr>
                <a:cxnSpLocks/>
              </p:cNvCxnSpPr>
              <p:nvPr/>
            </p:nvCxnSpPr>
            <p:spPr bwMode="auto">
              <a:xfrm rot="300000" flipH="1" flipV="1">
                <a:off x="6697879" y="3587849"/>
                <a:ext cx="133082" cy="28489"/>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57" name="直線矢印コネクタ 56">
                <a:extLst>
                  <a:ext uri="{FF2B5EF4-FFF2-40B4-BE49-F238E27FC236}">
                    <a16:creationId xmlns:a16="http://schemas.microsoft.com/office/drawing/2014/main" id="{444579C4-47FE-473A-8FE2-69711F602CAD}"/>
                  </a:ext>
                </a:extLst>
              </p:cNvPr>
              <p:cNvCxnSpPr>
                <a:cxnSpLocks/>
              </p:cNvCxnSpPr>
              <p:nvPr/>
            </p:nvCxnSpPr>
            <p:spPr bwMode="auto">
              <a:xfrm rot="300000" flipH="1" flipV="1">
                <a:off x="7140278" y="3717709"/>
                <a:ext cx="133082" cy="17178"/>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58" name="直線矢印コネクタ 57">
                <a:extLst>
                  <a:ext uri="{FF2B5EF4-FFF2-40B4-BE49-F238E27FC236}">
                    <a16:creationId xmlns:a16="http://schemas.microsoft.com/office/drawing/2014/main" id="{076662CB-9178-4406-934C-FA6D8ED546BA}"/>
                  </a:ext>
                </a:extLst>
              </p:cNvPr>
              <p:cNvCxnSpPr>
                <a:cxnSpLocks/>
              </p:cNvCxnSpPr>
              <p:nvPr/>
            </p:nvCxnSpPr>
            <p:spPr bwMode="auto">
              <a:xfrm rot="300000" flipH="1" flipV="1">
                <a:off x="7589046" y="3816600"/>
                <a:ext cx="133082" cy="17178"/>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59" name="直線矢印コネクタ 58">
                <a:extLst>
                  <a:ext uri="{FF2B5EF4-FFF2-40B4-BE49-F238E27FC236}">
                    <a16:creationId xmlns:a16="http://schemas.microsoft.com/office/drawing/2014/main" id="{17F90041-F724-4498-824D-CC969CB58587}"/>
                  </a:ext>
                </a:extLst>
              </p:cNvPr>
              <p:cNvCxnSpPr>
                <a:cxnSpLocks/>
              </p:cNvCxnSpPr>
              <p:nvPr/>
            </p:nvCxnSpPr>
            <p:spPr bwMode="auto">
              <a:xfrm rot="120000" flipH="1" flipV="1">
                <a:off x="8038774" y="3900047"/>
                <a:ext cx="133082" cy="17178"/>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60" name="直線矢印コネクタ 59">
                <a:extLst>
                  <a:ext uri="{FF2B5EF4-FFF2-40B4-BE49-F238E27FC236}">
                    <a16:creationId xmlns:a16="http://schemas.microsoft.com/office/drawing/2014/main" id="{9877F824-127D-46AE-B8BB-690B2B6941FF}"/>
                  </a:ext>
                </a:extLst>
              </p:cNvPr>
              <p:cNvCxnSpPr>
                <a:cxnSpLocks/>
              </p:cNvCxnSpPr>
              <p:nvPr/>
            </p:nvCxnSpPr>
            <p:spPr bwMode="auto">
              <a:xfrm flipH="1" flipV="1">
                <a:off x="8494808" y="3949781"/>
                <a:ext cx="133082" cy="17178"/>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61" name="直線矢印コネクタ 60">
                <a:extLst>
                  <a:ext uri="{FF2B5EF4-FFF2-40B4-BE49-F238E27FC236}">
                    <a16:creationId xmlns:a16="http://schemas.microsoft.com/office/drawing/2014/main" id="{8C49046C-8ECC-499D-A21D-4681066B8194}"/>
                  </a:ext>
                </a:extLst>
              </p:cNvPr>
              <p:cNvCxnSpPr>
                <a:cxnSpLocks/>
              </p:cNvCxnSpPr>
              <p:nvPr/>
            </p:nvCxnSpPr>
            <p:spPr bwMode="auto">
              <a:xfrm rot="21360000" flipH="1" flipV="1">
                <a:off x="8945683" y="3984151"/>
                <a:ext cx="133082" cy="17178"/>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cxnSp>
            <p:nvCxnSpPr>
              <p:cNvPr id="62" name="直線矢印コネクタ 61">
                <a:extLst>
                  <a:ext uri="{FF2B5EF4-FFF2-40B4-BE49-F238E27FC236}">
                    <a16:creationId xmlns:a16="http://schemas.microsoft.com/office/drawing/2014/main" id="{B1723B5B-CED2-4A10-B699-9A50B99E6109}"/>
                  </a:ext>
                </a:extLst>
              </p:cNvPr>
              <p:cNvCxnSpPr>
                <a:cxnSpLocks/>
              </p:cNvCxnSpPr>
              <p:nvPr/>
            </p:nvCxnSpPr>
            <p:spPr bwMode="auto">
              <a:xfrm rot="21180000" flipH="1" flipV="1">
                <a:off x="9399526" y="4002320"/>
                <a:ext cx="133082" cy="17178"/>
              </a:xfrm>
              <a:prstGeom prst="straightConnector1">
                <a:avLst/>
              </a:prstGeom>
              <a:solidFill>
                <a:srgbClr val="986426"/>
              </a:solidFill>
              <a:ln w="12700" cap="sq" cmpd="sng" algn="ctr">
                <a:solidFill>
                  <a:srgbClr val="00B0F0"/>
                </a:solidFill>
                <a:prstDash val="solid"/>
                <a:round/>
                <a:headEnd type="none" w="sm" len="sm"/>
                <a:tailEnd type="triangle" w="lg" len="sm"/>
              </a:ln>
              <a:effectLst/>
            </p:spPr>
          </p:cxnSp>
          <p:sp>
            <p:nvSpPr>
              <p:cNvPr id="63" name="フリーフォーム: 図形 62">
                <a:extLst>
                  <a:ext uri="{FF2B5EF4-FFF2-40B4-BE49-F238E27FC236}">
                    <a16:creationId xmlns:a16="http://schemas.microsoft.com/office/drawing/2014/main" id="{570DFD3A-C786-4391-855A-668471D4543D}"/>
                  </a:ext>
                </a:extLst>
              </p:cNvPr>
              <p:cNvSpPr/>
              <p:nvPr/>
            </p:nvSpPr>
            <p:spPr bwMode="auto">
              <a:xfrm>
                <a:off x="4191714" y="3154248"/>
                <a:ext cx="5362575" cy="858916"/>
              </a:xfrm>
              <a:custGeom>
                <a:avLst/>
                <a:gdLst>
                  <a:gd name="connsiteX0" fmla="*/ 0 w 5505450"/>
                  <a:gd name="connsiteY0" fmla="*/ 0 h 840643"/>
                  <a:gd name="connsiteX1" fmla="*/ 914400 w 5505450"/>
                  <a:gd name="connsiteY1" fmla="*/ 57150 h 840643"/>
                  <a:gd name="connsiteX2" fmla="*/ 1524000 w 5505450"/>
                  <a:gd name="connsiteY2" fmla="*/ 146050 h 840643"/>
                  <a:gd name="connsiteX3" fmla="*/ 2070100 w 5505450"/>
                  <a:gd name="connsiteY3" fmla="*/ 273050 h 840643"/>
                  <a:gd name="connsiteX4" fmla="*/ 2768600 w 5505450"/>
                  <a:gd name="connsiteY4" fmla="*/ 476250 h 840643"/>
                  <a:gd name="connsiteX5" fmla="*/ 3352800 w 5505450"/>
                  <a:gd name="connsiteY5" fmla="*/ 615950 h 840643"/>
                  <a:gd name="connsiteX6" fmla="*/ 3765550 w 5505450"/>
                  <a:gd name="connsiteY6" fmla="*/ 698500 h 840643"/>
                  <a:gd name="connsiteX7" fmla="*/ 4197350 w 5505450"/>
                  <a:gd name="connsiteY7" fmla="*/ 762000 h 840643"/>
                  <a:gd name="connsiteX8" fmla="*/ 4730750 w 5505450"/>
                  <a:gd name="connsiteY8" fmla="*/ 812800 h 840643"/>
                  <a:gd name="connsiteX9" fmla="*/ 5289550 w 5505450"/>
                  <a:gd name="connsiteY9" fmla="*/ 838200 h 840643"/>
                  <a:gd name="connsiteX10" fmla="*/ 5505450 w 5505450"/>
                  <a:gd name="connsiteY10" fmla="*/ 838200 h 840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05450" h="840643">
                    <a:moveTo>
                      <a:pt x="0" y="0"/>
                    </a:moveTo>
                    <a:cubicBezTo>
                      <a:pt x="330200" y="16404"/>
                      <a:pt x="660400" y="32808"/>
                      <a:pt x="914400" y="57150"/>
                    </a:cubicBezTo>
                    <a:cubicBezTo>
                      <a:pt x="1168400" y="81492"/>
                      <a:pt x="1331383" y="110067"/>
                      <a:pt x="1524000" y="146050"/>
                    </a:cubicBezTo>
                    <a:cubicBezTo>
                      <a:pt x="1716617" y="182033"/>
                      <a:pt x="1862667" y="218017"/>
                      <a:pt x="2070100" y="273050"/>
                    </a:cubicBezTo>
                    <a:cubicBezTo>
                      <a:pt x="2277533" y="328083"/>
                      <a:pt x="2554817" y="419100"/>
                      <a:pt x="2768600" y="476250"/>
                    </a:cubicBezTo>
                    <a:cubicBezTo>
                      <a:pt x="2982383" y="533400"/>
                      <a:pt x="3186642" y="578908"/>
                      <a:pt x="3352800" y="615950"/>
                    </a:cubicBezTo>
                    <a:cubicBezTo>
                      <a:pt x="3518958" y="652992"/>
                      <a:pt x="3624792" y="674158"/>
                      <a:pt x="3765550" y="698500"/>
                    </a:cubicBezTo>
                    <a:cubicBezTo>
                      <a:pt x="3906308" y="722842"/>
                      <a:pt x="4036483" y="742950"/>
                      <a:pt x="4197350" y="762000"/>
                    </a:cubicBezTo>
                    <a:cubicBezTo>
                      <a:pt x="4358217" y="781050"/>
                      <a:pt x="4548717" y="800100"/>
                      <a:pt x="4730750" y="812800"/>
                    </a:cubicBezTo>
                    <a:cubicBezTo>
                      <a:pt x="4912783" y="825500"/>
                      <a:pt x="5160433" y="833967"/>
                      <a:pt x="5289550" y="838200"/>
                    </a:cubicBezTo>
                    <a:cubicBezTo>
                      <a:pt x="5418667" y="842433"/>
                      <a:pt x="5462058" y="840316"/>
                      <a:pt x="5505450" y="838200"/>
                    </a:cubicBezTo>
                  </a:path>
                </a:pathLst>
              </a:custGeom>
              <a:noFill/>
              <a:ln w="22225" cap="rnd" cmpd="sng" algn="ctr">
                <a:solidFill>
                  <a:srgbClr val="000000">
                    <a:lumMod val="65000"/>
                    <a:lumOff val="35000"/>
                  </a:srgbClr>
                </a:solidFill>
                <a:prstDash val="sysDot"/>
                <a:round/>
                <a:headEnd type="none" w="sm" len="sm"/>
                <a:tailEnd type="none"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grpSp>
        <p:grpSp>
          <p:nvGrpSpPr>
            <p:cNvPr id="5" name="グループ化 4">
              <a:extLst>
                <a:ext uri="{FF2B5EF4-FFF2-40B4-BE49-F238E27FC236}">
                  <a16:creationId xmlns:a16="http://schemas.microsoft.com/office/drawing/2014/main" id="{43A33B1D-7B76-44DA-87D3-785872804EEF}"/>
                </a:ext>
              </a:extLst>
            </p:cNvPr>
            <p:cNvGrpSpPr>
              <a:grpSpLocks noChangeAspect="1"/>
            </p:cNvGrpSpPr>
            <p:nvPr/>
          </p:nvGrpSpPr>
          <p:grpSpPr>
            <a:xfrm>
              <a:off x="3670616" y="2831743"/>
              <a:ext cx="354960" cy="295289"/>
              <a:chOff x="3657554" y="2905082"/>
              <a:chExt cx="285724" cy="212558"/>
            </a:xfrm>
          </p:grpSpPr>
          <p:sp>
            <p:nvSpPr>
              <p:cNvPr id="29" name="フローチャート: 結合子 28">
                <a:extLst>
                  <a:ext uri="{FF2B5EF4-FFF2-40B4-BE49-F238E27FC236}">
                    <a16:creationId xmlns:a16="http://schemas.microsoft.com/office/drawing/2014/main" id="{EF50AEB4-90EE-4C1C-8F1B-D55408B9DA6E}"/>
                  </a:ext>
                </a:extLst>
              </p:cNvPr>
              <p:cNvSpPr/>
              <p:nvPr/>
            </p:nvSpPr>
            <p:spPr bwMode="auto">
              <a:xfrm>
                <a:off x="3765680" y="2905082"/>
                <a:ext cx="177598" cy="212558"/>
              </a:xfrm>
              <a:prstGeom prst="flowChartConnector">
                <a:avLst/>
              </a:prstGeom>
              <a:solidFill>
                <a:srgbClr val="AAAAAA">
                  <a:lumMod val="40000"/>
                  <a:lumOff val="60000"/>
                </a:srgbClr>
              </a:solidFill>
              <a:ln w="12700" cap="sq" cmpd="sng" algn="ctr">
                <a:solidFill>
                  <a:srgbClr val="000000">
                    <a:lumMod val="65000"/>
                    <a:lumOff val="35000"/>
                  </a:srgb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30" name="円柱 29">
                <a:extLst>
                  <a:ext uri="{FF2B5EF4-FFF2-40B4-BE49-F238E27FC236}">
                    <a16:creationId xmlns:a16="http://schemas.microsoft.com/office/drawing/2014/main" id="{D59F8CE8-702A-49E1-A663-DD7F4ED29495}"/>
                  </a:ext>
                </a:extLst>
              </p:cNvPr>
              <p:cNvSpPr/>
              <p:nvPr/>
            </p:nvSpPr>
            <p:spPr bwMode="auto">
              <a:xfrm rot="16200000">
                <a:off x="3699774" y="2884499"/>
                <a:ext cx="164417" cy="248857"/>
              </a:xfrm>
              <a:prstGeom prst="can">
                <a:avLst>
                  <a:gd name="adj" fmla="val 70837"/>
                </a:avLst>
              </a:prstGeom>
              <a:gradFill>
                <a:gsLst>
                  <a:gs pos="0">
                    <a:srgbClr val="986426">
                      <a:lumMod val="5000"/>
                      <a:lumOff val="95000"/>
                    </a:srgbClr>
                  </a:gs>
                  <a:gs pos="29000">
                    <a:srgbClr val="AAAAAA">
                      <a:lumMod val="20000"/>
                      <a:lumOff val="80000"/>
                    </a:srgbClr>
                  </a:gs>
                  <a:gs pos="100000">
                    <a:srgbClr val="000000">
                      <a:lumMod val="50000"/>
                      <a:lumOff val="50000"/>
                    </a:srgbClr>
                  </a:gs>
                </a:gsLst>
                <a:lin ang="10800000" scaled="0"/>
              </a:gradFill>
              <a:ln w="9525" cap="sq" cmpd="sng" algn="ctr">
                <a:solidFill>
                  <a:srgbClr val="000000">
                    <a:lumMod val="65000"/>
                    <a:lumOff val="35000"/>
                  </a:srgb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2400" b="0" i="0" u="none" strike="noStrike" kern="0" cap="none" spc="0" normalizeH="0" baseline="0" noProof="0" dirty="0">
                  <a:ln>
                    <a:noFill/>
                  </a:ln>
                  <a:solidFill>
                    <a:srgbClr val="F7ECCD"/>
                  </a:solidFill>
                  <a:effectLst/>
                  <a:uLnTx/>
                  <a:uFillTx/>
                  <a:latin typeface="游ゴシック" panose="020B0400000000000000" pitchFamily="50" charset="-128"/>
                  <a:ea typeface="游ゴシック" panose="020B0400000000000000" pitchFamily="50" charset="-128"/>
                </a:endParaRPr>
              </a:p>
            </p:txBody>
          </p:sp>
        </p:grpSp>
      </p:grpSp>
      <p:sp>
        <p:nvSpPr>
          <p:cNvPr id="31" name="フリーフォーム: 図形 30">
            <a:extLst>
              <a:ext uri="{FF2B5EF4-FFF2-40B4-BE49-F238E27FC236}">
                <a16:creationId xmlns:a16="http://schemas.microsoft.com/office/drawing/2014/main" id="{26A69730-8288-4404-944C-C51D87726B8E}"/>
              </a:ext>
            </a:extLst>
          </p:cNvPr>
          <p:cNvSpPr/>
          <p:nvPr/>
        </p:nvSpPr>
        <p:spPr bwMode="auto">
          <a:xfrm>
            <a:off x="3162197" y="3045410"/>
            <a:ext cx="903157" cy="206337"/>
          </a:xfrm>
          <a:custGeom>
            <a:avLst/>
            <a:gdLst>
              <a:gd name="connsiteX0" fmla="*/ 0 w 766762"/>
              <a:gd name="connsiteY0" fmla="*/ 40491 h 47645"/>
              <a:gd name="connsiteX1" fmla="*/ 95250 w 766762"/>
              <a:gd name="connsiteY1" fmla="*/ 10 h 47645"/>
              <a:gd name="connsiteX2" fmla="*/ 192881 w 766762"/>
              <a:gd name="connsiteY2" fmla="*/ 42872 h 47645"/>
              <a:gd name="connsiteX3" fmla="*/ 280987 w 766762"/>
              <a:gd name="connsiteY3" fmla="*/ 4772 h 47645"/>
              <a:gd name="connsiteX4" fmla="*/ 376237 w 766762"/>
              <a:gd name="connsiteY4" fmla="*/ 47635 h 47645"/>
              <a:gd name="connsiteX5" fmla="*/ 471487 w 766762"/>
              <a:gd name="connsiteY5" fmla="*/ 10 h 47645"/>
              <a:gd name="connsiteX6" fmla="*/ 564356 w 766762"/>
              <a:gd name="connsiteY6" fmla="*/ 42872 h 47645"/>
              <a:gd name="connsiteX7" fmla="*/ 661987 w 766762"/>
              <a:gd name="connsiteY7" fmla="*/ 4772 h 47645"/>
              <a:gd name="connsiteX8" fmla="*/ 766762 w 766762"/>
              <a:gd name="connsiteY8" fmla="*/ 45253 h 47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6762" h="47645">
                <a:moveTo>
                  <a:pt x="0" y="40491"/>
                </a:moveTo>
                <a:cubicBezTo>
                  <a:pt x="31551" y="20052"/>
                  <a:pt x="63103" y="-387"/>
                  <a:pt x="95250" y="10"/>
                </a:cubicBezTo>
                <a:cubicBezTo>
                  <a:pt x="127397" y="407"/>
                  <a:pt x="161925" y="42078"/>
                  <a:pt x="192881" y="42872"/>
                </a:cubicBezTo>
                <a:cubicBezTo>
                  <a:pt x="223837" y="43666"/>
                  <a:pt x="250428" y="3978"/>
                  <a:pt x="280987" y="4772"/>
                </a:cubicBezTo>
                <a:cubicBezTo>
                  <a:pt x="311546" y="5566"/>
                  <a:pt x="344487" y="48429"/>
                  <a:pt x="376237" y="47635"/>
                </a:cubicBezTo>
                <a:cubicBezTo>
                  <a:pt x="407987" y="46841"/>
                  <a:pt x="440134" y="804"/>
                  <a:pt x="471487" y="10"/>
                </a:cubicBezTo>
                <a:cubicBezTo>
                  <a:pt x="502840" y="-784"/>
                  <a:pt x="532606" y="42078"/>
                  <a:pt x="564356" y="42872"/>
                </a:cubicBezTo>
                <a:cubicBezTo>
                  <a:pt x="596106" y="43666"/>
                  <a:pt x="628253" y="4375"/>
                  <a:pt x="661987" y="4772"/>
                </a:cubicBezTo>
                <a:cubicBezTo>
                  <a:pt x="695721" y="5169"/>
                  <a:pt x="731241" y="25211"/>
                  <a:pt x="766762" y="45253"/>
                </a:cubicBezTo>
              </a:path>
            </a:pathLst>
          </a:custGeom>
          <a:noFill/>
          <a:ln w="12700" cap="sq" cmpd="sng" algn="ctr">
            <a:solidFill>
              <a:srgbClr val="0070C0"/>
            </a:solidFill>
            <a:prstDash val="solid"/>
            <a:round/>
            <a:headEnd type="none" w="sm" len="sm"/>
            <a:tailEnd type="none" w="sm" len="sm"/>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7ECCD"/>
              </a:solidFill>
              <a:effectLst/>
              <a:uLnTx/>
              <a:uFillTx/>
              <a:latin typeface="游ゴシック" panose="020B0400000000000000" pitchFamily="50" charset="-128"/>
              <a:ea typeface="游ゴシック" panose="020B0400000000000000" pitchFamily="50" charset="-128"/>
            </a:endParaRPr>
          </a:p>
        </p:txBody>
      </p:sp>
      <p:sp>
        <p:nvSpPr>
          <p:cNvPr id="94" name="テキスト ボックス 93">
            <a:extLst>
              <a:ext uri="{FF2B5EF4-FFF2-40B4-BE49-F238E27FC236}">
                <a16:creationId xmlns:a16="http://schemas.microsoft.com/office/drawing/2014/main" id="{5395697D-F223-4B3D-A60E-192D9EFEB21E}"/>
              </a:ext>
            </a:extLst>
          </p:cNvPr>
          <p:cNvSpPr txBox="1"/>
          <p:nvPr/>
        </p:nvSpPr>
        <p:spPr>
          <a:xfrm>
            <a:off x="7411126" y="4815727"/>
            <a:ext cx="95410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rPr>
              <a:t>振動源</a:t>
            </a:r>
          </a:p>
        </p:txBody>
      </p:sp>
      <p:sp>
        <p:nvSpPr>
          <p:cNvPr id="96" name="テキスト ボックス 95">
            <a:extLst>
              <a:ext uri="{FF2B5EF4-FFF2-40B4-BE49-F238E27FC236}">
                <a16:creationId xmlns:a16="http://schemas.microsoft.com/office/drawing/2014/main" id="{EEE5526C-822B-4733-BEC5-301C85CAB6AF}"/>
              </a:ext>
            </a:extLst>
          </p:cNvPr>
          <p:cNvSpPr txBox="1"/>
          <p:nvPr/>
        </p:nvSpPr>
        <p:spPr>
          <a:xfrm>
            <a:off x="2047239" y="4299334"/>
            <a:ext cx="1539204" cy="400110"/>
          </a:xfrm>
          <a:prstGeom prst="rect">
            <a:avLst/>
          </a:prstGeom>
          <a:noFill/>
        </p:spPr>
        <p:txBody>
          <a:bodyPr wrap="none" rtlCol="0">
            <a:spAutoFit/>
          </a:bodyPr>
          <a:lstStyle/>
          <a:p>
            <a:pPr algn="l"/>
            <a:r>
              <a:rPr kumimoji="1" lang="ja-JP" altLang="en-US" sz="2000" dirty="0">
                <a:solidFill>
                  <a:schemeClr val="bg1"/>
                </a:solidFill>
                <a:latin typeface="游ゴシック" panose="020B0400000000000000" pitchFamily="50" charset="-128"/>
                <a:ea typeface="游ゴシック" panose="020B0400000000000000" pitchFamily="50" charset="-128"/>
              </a:rPr>
              <a:t>表</a:t>
            </a:r>
            <a:r>
              <a:rPr kumimoji="1" lang="en-US" altLang="ja-JP" sz="2000" dirty="0">
                <a:solidFill>
                  <a:schemeClr val="bg1"/>
                </a:solidFill>
                <a:latin typeface="游ゴシック" panose="020B0400000000000000" pitchFamily="50" charset="-128"/>
                <a:ea typeface="游ゴシック" panose="020B0400000000000000" pitchFamily="50" charset="-128"/>
              </a:rPr>
              <a:t>:</a:t>
            </a:r>
            <a:r>
              <a:rPr kumimoji="1" lang="ja-JP" altLang="en-US" sz="2000" dirty="0">
                <a:solidFill>
                  <a:schemeClr val="bg1"/>
                </a:solidFill>
                <a:latin typeface="游ゴシック" panose="020B0400000000000000" pitchFamily="50" charset="-128"/>
                <a:ea typeface="游ゴシック" panose="020B0400000000000000" pitchFamily="50" charset="-128"/>
              </a:rPr>
              <a:t>計測仕様</a:t>
            </a:r>
          </a:p>
        </p:txBody>
      </p:sp>
      <p:sp>
        <p:nvSpPr>
          <p:cNvPr id="97" name="テキスト ボックス 96">
            <a:extLst>
              <a:ext uri="{FF2B5EF4-FFF2-40B4-BE49-F238E27FC236}">
                <a16:creationId xmlns:a16="http://schemas.microsoft.com/office/drawing/2014/main" id="{ED824B35-9E3F-4611-9003-CD2B01EE3F05}"/>
              </a:ext>
            </a:extLst>
          </p:cNvPr>
          <p:cNvSpPr txBox="1"/>
          <p:nvPr/>
        </p:nvSpPr>
        <p:spPr>
          <a:xfrm>
            <a:off x="5660109" y="5487104"/>
            <a:ext cx="5958790" cy="707886"/>
          </a:xfrm>
          <a:prstGeom prst="rect">
            <a:avLst/>
          </a:prstGeom>
          <a:noFill/>
        </p:spPr>
        <p:txBody>
          <a:bodyPr wrap="square" rtlCol="0">
            <a:spAutoFit/>
          </a:bodyPr>
          <a:lstStyle/>
          <a:p>
            <a:pPr algn="l"/>
            <a:r>
              <a:rPr lang="ja-JP" altLang="en-US" sz="2000" dirty="0">
                <a:solidFill>
                  <a:schemeClr val="bg1"/>
                </a:solidFill>
                <a:latin typeface="游ゴシック" panose="020B0400000000000000" pitchFamily="50" charset="-128"/>
                <a:ea typeface="游ゴシック" panose="020B0400000000000000" pitchFamily="50" charset="-128"/>
              </a:rPr>
              <a:t>振動によりファイバの伸びと屈折率が変化する。</a:t>
            </a:r>
            <a:endParaRPr lang="en-US" altLang="ja-JP" sz="2000" dirty="0">
              <a:solidFill>
                <a:schemeClr val="bg1"/>
              </a:solidFill>
              <a:latin typeface="游ゴシック" panose="020B0400000000000000" pitchFamily="50" charset="-128"/>
              <a:ea typeface="游ゴシック" panose="020B0400000000000000" pitchFamily="50" charset="-128"/>
            </a:endParaRPr>
          </a:p>
          <a:p>
            <a:pPr algn="l"/>
            <a:r>
              <a:rPr lang="ja-JP" altLang="en-US" sz="2000" dirty="0">
                <a:solidFill>
                  <a:schemeClr val="bg1"/>
                </a:solidFill>
                <a:latin typeface="游ゴシック" panose="020B0400000000000000" pitchFamily="50" charset="-128"/>
                <a:ea typeface="游ゴシック" panose="020B0400000000000000" pitchFamily="50" charset="-128"/>
              </a:rPr>
              <a:t>その結果、変化する光の位相を計測し振動を測る。</a:t>
            </a:r>
            <a:endParaRPr kumimoji="1" lang="ja-JP" altLang="en-US" sz="2000" dirty="0">
              <a:solidFill>
                <a:schemeClr val="bg1"/>
              </a:solidFill>
              <a:latin typeface="游ゴシック" panose="020B0400000000000000" pitchFamily="50" charset="-128"/>
              <a:ea typeface="游ゴシック" panose="020B0400000000000000" pitchFamily="50" charset="-128"/>
            </a:endParaRPr>
          </a:p>
        </p:txBody>
      </p:sp>
      <p:graphicFrame>
        <p:nvGraphicFramePr>
          <p:cNvPr id="21" name="表 20">
            <a:extLst>
              <a:ext uri="{FF2B5EF4-FFF2-40B4-BE49-F238E27FC236}">
                <a16:creationId xmlns:a16="http://schemas.microsoft.com/office/drawing/2014/main" id="{1DE7A3D1-02C4-4939-872D-0E6A03951373}"/>
              </a:ext>
            </a:extLst>
          </p:cNvPr>
          <p:cNvGraphicFramePr>
            <a:graphicFrameLocks noGrp="1"/>
          </p:cNvGraphicFramePr>
          <p:nvPr>
            <p:extLst>
              <p:ext uri="{D42A27DB-BD31-4B8C-83A1-F6EECF244321}">
                <p14:modId xmlns:p14="http://schemas.microsoft.com/office/powerpoint/2010/main" val="3682453035"/>
              </p:ext>
            </p:extLst>
          </p:nvPr>
        </p:nvGraphicFramePr>
        <p:xfrm>
          <a:off x="341787" y="4694376"/>
          <a:ext cx="5270796" cy="1743925"/>
        </p:xfrm>
        <a:graphic>
          <a:graphicData uri="http://schemas.openxmlformats.org/drawingml/2006/table">
            <a:tbl>
              <a:tblPr/>
              <a:tblGrid>
                <a:gridCol w="2635398">
                  <a:extLst>
                    <a:ext uri="{9D8B030D-6E8A-4147-A177-3AD203B41FA5}">
                      <a16:colId xmlns:a16="http://schemas.microsoft.com/office/drawing/2014/main" val="2398349859"/>
                    </a:ext>
                  </a:extLst>
                </a:gridCol>
                <a:gridCol w="2635398">
                  <a:extLst>
                    <a:ext uri="{9D8B030D-6E8A-4147-A177-3AD203B41FA5}">
                      <a16:colId xmlns:a16="http://schemas.microsoft.com/office/drawing/2014/main" val="1666113707"/>
                    </a:ext>
                  </a:extLst>
                </a:gridCol>
              </a:tblGrid>
              <a:tr h="308573">
                <a:tc>
                  <a:txBody>
                    <a:bodyPr/>
                    <a:lstStyle/>
                    <a:p>
                      <a:pPr algn="ctr" rtl="0" fontAlgn="ctr"/>
                      <a:r>
                        <a:rPr lang="ja-JP" altLang="en-US" sz="2000" b="0" i="0" u="none" strike="noStrike">
                          <a:solidFill>
                            <a:srgbClr val="000000"/>
                          </a:solidFill>
                          <a:effectLst/>
                          <a:latin typeface="游ゴシック" panose="020B0400000000000000" pitchFamily="50" charset="-128"/>
                          <a:ea typeface="游ゴシック" panose="020B0400000000000000" pitchFamily="50" charset="-128"/>
                        </a:rPr>
                        <a:t>ゲージ長</a:t>
                      </a:r>
                      <a:r>
                        <a:rPr lang="en-US" altLang="ja-JP" sz="2000" b="0" i="0" u="none" strike="noStrike">
                          <a:solidFill>
                            <a:srgbClr val="000000"/>
                          </a:solidFill>
                          <a:effectLst/>
                          <a:latin typeface="游ゴシック" panose="020B0400000000000000" pitchFamily="50" charset="-128"/>
                          <a:ea typeface="游ゴシック" panose="020B0400000000000000" pitchFamily="50" charset="-128"/>
                        </a:rPr>
                        <a:t>(</a:t>
                      </a:r>
                      <a:r>
                        <a:rPr lang="en-US" sz="2000" b="0" i="0" u="none" strike="noStrike">
                          <a:solidFill>
                            <a:srgbClr val="000000"/>
                          </a:solidFill>
                          <a:effectLst/>
                          <a:latin typeface="游ゴシック" panose="020B0400000000000000" pitchFamily="50" charset="-128"/>
                          <a:ea typeface="游ゴシック" panose="020B0400000000000000" pitchFamily="50" charset="-128"/>
                        </a:rPr>
                        <a:t>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DFD"/>
                    </a:solidFill>
                  </a:tcPr>
                </a:tc>
                <a:tc>
                  <a:txBody>
                    <a:bodyPr/>
                    <a:lstStyle/>
                    <a:p>
                      <a:pPr algn="ctr" rtl="0" fontAlgn="ctr"/>
                      <a:r>
                        <a:rPr lang="en-US" altLang="ja-JP" sz="2000" b="0" i="0" u="none" strike="noStrike">
                          <a:solidFill>
                            <a:srgbClr val="000000"/>
                          </a:solidFill>
                          <a:effectLst/>
                          <a:latin typeface="游ゴシック" panose="020B0400000000000000" pitchFamily="50" charset="-128"/>
                          <a:ea typeface="游ゴシック" panose="020B0400000000000000" pitchFamily="50" charset="-128"/>
                        </a:rPr>
                        <a:t>0.2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DFD"/>
                    </a:solidFill>
                  </a:tcPr>
                </a:tc>
                <a:extLst>
                  <a:ext uri="{0D108BD9-81ED-4DB2-BD59-A6C34878D82A}">
                    <a16:rowId xmlns:a16="http://schemas.microsoft.com/office/drawing/2014/main" val="1260997951"/>
                  </a:ext>
                </a:extLst>
              </a:tr>
              <a:tr h="308573">
                <a:tc>
                  <a:txBody>
                    <a:bodyPr/>
                    <a:lstStyle/>
                    <a:p>
                      <a:pPr algn="ctr" rtl="0" fontAlgn="ctr"/>
                      <a:r>
                        <a:rPr lang="zh-TW" altLang="en-US" sz="2000" b="0" i="0" u="none" strike="noStrike">
                          <a:solidFill>
                            <a:srgbClr val="000000"/>
                          </a:solidFill>
                          <a:effectLst/>
                          <a:latin typeface="游ゴシック" panose="020B0400000000000000" pitchFamily="50" charset="-128"/>
                          <a:ea typeface="游ゴシック" panose="020B0400000000000000" pitchFamily="50" charset="-128"/>
                        </a:rPr>
                        <a:t>収録時間</a:t>
                      </a:r>
                      <a:r>
                        <a:rPr lang="en-US" altLang="zh-TW" sz="2000" b="0" i="0" u="none" strike="noStrike">
                          <a:solidFill>
                            <a:srgbClr val="000000"/>
                          </a:solidFill>
                          <a:effectLst/>
                          <a:latin typeface="游ゴシック" panose="020B0400000000000000" pitchFamily="50" charset="-128"/>
                          <a:ea typeface="游ゴシック" panose="020B0400000000000000" pitchFamily="50" charset="-128"/>
                        </a:rPr>
                        <a:t>(</a:t>
                      </a:r>
                      <a:r>
                        <a:rPr lang="zh-TW" altLang="en-US" sz="2000" b="0" i="0" u="none" strike="noStrike">
                          <a:solidFill>
                            <a:srgbClr val="000000"/>
                          </a:solidFill>
                          <a:effectLst/>
                          <a:latin typeface="游ゴシック" panose="020B0400000000000000" pitchFamily="50" charset="-128"/>
                          <a:ea typeface="游ゴシック" panose="020B0400000000000000" pitchFamily="50" charset="-128"/>
                        </a:rPr>
                        <a:t>秒）</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DFD"/>
                    </a:solidFill>
                  </a:tcPr>
                </a:tc>
                <a:tc>
                  <a:txBody>
                    <a:bodyPr/>
                    <a:lstStyle/>
                    <a:p>
                      <a:pPr algn="ctr" rtl="0" fontAlgn="ctr"/>
                      <a:r>
                        <a:rPr lang="en-US" altLang="ja-JP" sz="200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2000" b="0" i="0" u="none" strike="noStrike">
                          <a:solidFill>
                            <a:srgbClr val="000000"/>
                          </a:solidFill>
                          <a:effectLst/>
                          <a:latin typeface="游ゴシック" panose="020B0400000000000000" pitchFamily="50" charset="-128"/>
                          <a:ea typeface="游ゴシック" panose="020B04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DFD"/>
                    </a:solidFill>
                  </a:tcPr>
                </a:tc>
                <a:extLst>
                  <a:ext uri="{0D108BD9-81ED-4DB2-BD59-A6C34878D82A}">
                    <a16:rowId xmlns:a16="http://schemas.microsoft.com/office/drawing/2014/main" val="4183209408"/>
                  </a:ext>
                </a:extLst>
              </a:tr>
              <a:tr h="308573">
                <a:tc>
                  <a:txBody>
                    <a:bodyPr/>
                    <a:lstStyle/>
                    <a:p>
                      <a:pPr algn="ctr" rtl="0" fontAlgn="ctr"/>
                      <a:r>
                        <a:rPr lang="ja-JP" altLang="en-US" sz="2000" b="0" i="0" u="none" strike="noStrike">
                          <a:solidFill>
                            <a:srgbClr val="000000"/>
                          </a:solidFill>
                          <a:effectLst/>
                          <a:latin typeface="游ゴシック" panose="020B0400000000000000" pitchFamily="50" charset="-128"/>
                          <a:ea typeface="游ゴシック" panose="020B0400000000000000" pitchFamily="50" charset="-128"/>
                        </a:rPr>
                        <a:t>周波数範囲</a:t>
                      </a:r>
                      <a:r>
                        <a:rPr lang="en-US" altLang="ja-JP" sz="2000" b="0" i="0" u="none" strike="noStrike">
                          <a:solidFill>
                            <a:srgbClr val="000000"/>
                          </a:solidFill>
                          <a:effectLst/>
                          <a:latin typeface="游ゴシック" panose="020B0400000000000000" pitchFamily="50" charset="-128"/>
                          <a:ea typeface="游ゴシック" panose="020B0400000000000000" pitchFamily="50" charset="-128"/>
                        </a:rPr>
                        <a:t>(</a:t>
                      </a:r>
                      <a:r>
                        <a:rPr lang="en-US" sz="2000" b="0" i="0" u="none" strike="noStrike">
                          <a:solidFill>
                            <a:srgbClr val="000000"/>
                          </a:solidFill>
                          <a:effectLst/>
                          <a:latin typeface="游ゴシック" panose="020B0400000000000000" pitchFamily="50" charset="-128"/>
                          <a:ea typeface="游ゴシック" panose="020B0400000000000000" pitchFamily="50" charset="-128"/>
                        </a:rPr>
                        <a:t>Hz)</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DFD"/>
                    </a:solidFill>
                  </a:tcPr>
                </a:tc>
                <a:tc>
                  <a:txBody>
                    <a:bodyPr/>
                    <a:lstStyle/>
                    <a:p>
                      <a:pPr algn="ctr" rtl="0" fontAlgn="ctr"/>
                      <a:r>
                        <a:rPr lang="en-US" sz="2000" b="0" i="0" u="none" strike="noStrike">
                          <a:solidFill>
                            <a:srgbClr val="000000"/>
                          </a:solidFill>
                          <a:effectLst/>
                          <a:latin typeface="游ゴシック" panose="020B0400000000000000" pitchFamily="50" charset="-128"/>
                          <a:ea typeface="游ゴシック" panose="020B0400000000000000" pitchFamily="50" charset="-128"/>
                        </a:rPr>
                        <a:t>500～5k（</a:t>
                      </a:r>
                      <a:r>
                        <a:rPr lang="ja-JP" altLang="en-US" sz="2000" b="0" i="0" u="none" strike="noStrike">
                          <a:solidFill>
                            <a:srgbClr val="000000"/>
                          </a:solidFill>
                          <a:effectLst/>
                          <a:latin typeface="游ゴシック" panose="020B0400000000000000" pitchFamily="50" charset="-128"/>
                          <a:ea typeface="游ゴシック" panose="020B0400000000000000" pitchFamily="50" charset="-128"/>
                        </a:rPr>
                        <a:t>可変）</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DFD"/>
                    </a:solidFill>
                  </a:tcPr>
                </a:tc>
                <a:extLst>
                  <a:ext uri="{0D108BD9-81ED-4DB2-BD59-A6C34878D82A}">
                    <a16:rowId xmlns:a16="http://schemas.microsoft.com/office/drawing/2014/main" val="1382627954"/>
                  </a:ext>
                </a:extLst>
              </a:tr>
              <a:tr h="494245">
                <a:tc>
                  <a:txBody>
                    <a:bodyPr/>
                    <a:lstStyle/>
                    <a:p>
                      <a:pPr algn="ctr" rtl="0" fontAlgn="ctr"/>
                      <a:r>
                        <a:rPr lang="ja-JP" altLang="en-US" sz="2000" b="0" i="0" u="none" strike="noStrike" dirty="0">
                          <a:solidFill>
                            <a:srgbClr val="000000"/>
                          </a:solidFill>
                          <a:effectLst/>
                          <a:latin typeface="游ゴシック" panose="020B0400000000000000" pitchFamily="50" charset="-128"/>
                          <a:ea typeface="游ゴシック" panose="020B0400000000000000" pitchFamily="50" charset="-128"/>
                        </a:rPr>
                        <a:t>サンプリング間隔</a:t>
                      </a:r>
                      <a:r>
                        <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rPr>
                        <a:t>(m)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DFD"/>
                    </a:solidFill>
                  </a:tcPr>
                </a:tc>
                <a:tc>
                  <a:txBody>
                    <a:bodyPr/>
                    <a:lstStyle/>
                    <a:p>
                      <a:pPr algn="ctr" rtl="0" fontAlgn="ctr"/>
                      <a:r>
                        <a:rPr lang="en-US" altLang="ja-JP" sz="2000" b="0" i="0" u="none" strike="noStrike">
                          <a:solidFill>
                            <a:srgbClr val="000000"/>
                          </a:solidFill>
                          <a:effectLst/>
                          <a:latin typeface="游ゴシック" panose="020B0400000000000000" pitchFamily="50" charset="-128"/>
                          <a:ea typeface="游ゴシック" panose="020B0400000000000000" pitchFamily="50" charset="-128"/>
                        </a:rPr>
                        <a:t>0.2 (</a:t>
                      </a:r>
                      <a:r>
                        <a:rPr lang="ja-JP" altLang="en-US" sz="2000" b="0" i="0" u="none" strike="noStrike">
                          <a:solidFill>
                            <a:srgbClr val="000000"/>
                          </a:solidFill>
                          <a:effectLst/>
                          <a:latin typeface="游ゴシック" panose="020B0400000000000000" pitchFamily="50" charset="-128"/>
                          <a:ea typeface="游ゴシック" panose="020B0400000000000000" pitchFamily="50" charset="-128"/>
                        </a:rPr>
                        <a:t>固定</a:t>
                      </a:r>
                      <a:r>
                        <a:rPr lang="en-US" altLang="ja-JP" sz="2000" b="0" i="0" u="none" strike="noStrike">
                          <a:solidFill>
                            <a:srgbClr val="000000"/>
                          </a:solidFill>
                          <a:effectLst/>
                          <a:latin typeface="游ゴシック" panose="020B0400000000000000" pitchFamily="50" charset="-128"/>
                          <a:ea typeface="游ゴシック" panose="020B04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FDFD"/>
                    </a:solidFill>
                  </a:tcPr>
                </a:tc>
                <a:extLst>
                  <a:ext uri="{0D108BD9-81ED-4DB2-BD59-A6C34878D82A}">
                    <a16:rowId xmlns:a16="http://schemas.microsoft.com/office/drawing/2014/main" val="409429730"/>
                  </a:ext>
                </a:extLst>
              </a:tr>
              <a:tr h="308573">
                <a:tc>
                  <a:txBody>
                    <a:bodyPr/>
                    <a:lstStyle/>
                    <a:p>
                      <a:pPr algn="ctr" rtl="0" fontAlgn="ctr"/>
                      <a:r>
                        <a:rPr lang="ja-JP" altLang="en-US" sz="2000" b="0" i="0" u="none" strike="noStrike">
                          <a:solidFill>
                            <a:srgbClr val="000000"/>
                          </a:solidFill>
                          <a:effectLst/>
                          <a:latin typeface="游ゴシック" panose="020B0400000000000000" pitchFamily="50" charset="-128"/>
                          <a:ea typeface="游ゴシック" panose="020B0400000000000000" pitchFamily="50" charset="-128"/>
                        </a:rPr>
                        <a:t>空間分解能</a:t>
                      </a:r>
                      <a:r>
                        <a:rPr lang="en-US" altLang="ja-JP" sz="2000" b="0" i="0" u="none" strike="noStrike">
                          <a:solidFill>
                            <a:srgbClr val="000000"/>
                          </a:solidFill>
                          <a:effectLst/>
                          <a:latin typeface="游ゴシック" panose="020B0400000000000000" pitchFamily="50" charset="-128"/>
                          <a:ea typeface="游ゴシック" panose="020B0400000000000000" pitchFamily="50" charset="-128"/>
                        </a:rPr>
                        <a:t>(</a:t>
                      </a:r>
                      <a:r>
                        <a:rPr lang="en-US" sz="2000" b="0" i="0" u="none" strike="noStrike">
                          <a:solidFill>
                            <a:srgbClr val="000000"/>
                          </a:solidFill>
                          <a:effectLst/>
                          <a:latin typeface="游ゴシック" panose="020B0400000000000000" pitchFamily="50" charset="-128"/>
                          <a:ea typeface="游ゴシック" panose="020B0400000000000000" pitchFamily="50" charset="-128"/>
                        </a:rPr>
                        <a:t>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2000" b="0" i="0" u="none" strike="noStrike" dirty="0">
                          <a:solidFill>
                            <a:srgbClr val="000000"/>
                          </a:solidFill>
                          <a:effectLst/>
                          <a:latin typeface="游ゴシック" panose="020B0400000000000000" pitchFamily="50" charset="-128"/>
                          <a:ea typeface="游ゴシック" panose="020B0400000000000000" pitchFamily="50" charset="-128"/>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6414348"/>
                  </a:ext>
                </a:extLst>
              </a:tr>
            </a:tbl>
          </a:graphicData>
        </a:graphic>
      </p:graphicFrame>
    </p:spTree>
    <p:extLst>
      <p:ext uri="{BB962C8B-B14F-4D97-AF65-F5344CB8AC3E}">
        <p14:creationId xmlns:p14="http://schemas.microsoft.com/office/powerpoint/2010/main" val="2265556692"/>
      </p:ext>
    </p:extLst>
  </p:cSld>
  <p:clrMapOvr>
    <a:masterClrMapping/>
  </p:clrMapOvr>
  <mc:AlternateContent xmlns:mc="http://schemas.openxmlformats.org/markup-compatibility/2006" xmlns:p14="http://schemas.microsoft.com/office/powerpoint/2010/main">
    <mc:Choice Requires="p14">
      <p:transition spd="slow" p14:dur="2000" advTm="49403"/>
    </mc:Choice>
    <mc:Fallback xmlns="">
      <p:transition spd="slow" advTm="4940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テキスト ボックス 57">
            <a:extLst>
              <a:ext uri="{FF2B5EF4-FFF2-40B4-BE49-F238E27FC236}">
                <a16:creationId xmlns:a16="http://schemas.microsoft.com/office/drawing/2014/main" id="{9665DA17-C0CB-415B-87C9-0A3F2001156D}"/>
              </a:ext>
            </a:extLst>
          </p:cNvPr>
          <p:cNvSpPr txBox="1"/>
          <p:nvPr/>
        </p:nvSpPr>
        <p:spPr>
          <a:xfrm>
            <a:off x="99753" y="58189"/>
            <a:ext cx="9942022" cy="769441"/>
          </a:xfrm>
          <a:prstGeom prst="rect">
            <a:avLst/>
          </a:prstGeom>
          <a:noFill/>
        </p:spPr>
        <p:txBody>
          <a:bodyPr wrap="square" rtlCol="0">
            <a:spAutoFit/>
          </a:bodyPr>
          <a:lstStyle/>
          <a:p>
            <a:r>
              <a:rPr lang="en-US" altLang="ja-JP" sz="4400" b="1" dirty="0">
                <a:latin typeface="Meiryo UI" panose="020B0604030504040204" pitchFamily="50" charset="-128"/>
                <a:ea typeface="Meiryo UI" panose="020B0604030504040204" pitchFamily="50" charset="-128"/>
              </a:rPr>
              <a:t>DAS</a:t>
            </a:r>
            <a:r>
              <a:rPr lang="ja-JP" altLang="en-US" sz="4400" b="1" dirty="0">
                <a:latin typeface="Meiryo UI" panose="020B0604030504040204" pitchFamily="50" charset="-128"/>
                <a:ea typeface="Meiryo UI" panose="020B0604030504040204" pitchFamily="50" charset="-128"/>
              </a:rPr>
              <a:t>出力データ</a:t>
            </a:r>
          </a:p>
        </p:txBody>
      </p:sp>
      <p:grpSp>
        <p:nvGrpSpPr>
          <p:cNvPr id="7" name="グループ化 6">
            <a:extLst>
              <a:ext uri="{FF2B5EF4-FFF2-40B4-BE49-F238E27FC236}">
                <a16:creationId xmlns:a16="http://schemas.microsoft.com/office/drawing/2014/main" id="{C3CA10E9-6D95-4E13-9C74-FAEE8FE7BD1F}"/>
              </a:ext>
            </a:extLst>
          </p:cNvPr>
          <p:cNvGrpSpPr/>
          <p:nvPr/>
        </p:nvGrpSpPr>
        <p:grpSpPr>
          <a:xfrm>
            <a:off x="2104798" y="4639281"/>
            <a:ext cx="3202171" cy="727291"/>
            <a:chOff x="4635355" y="5498489"/>
            <a:chExt cx="3202171" cy="727291"/>
          </a:xfrm>
        </p:grpSpPr>
        <p:pic>
          <p:nvPicPr>
            <p:cNvPr id="26" name="図 25">
              <a:extLst>
                <a:ext uri="{FF2B5EF4-FFF2-40B4-BE49-F238E27FC236}">
                  <a16:creationId xmlns:a16="http://schemas.microsoft.com/office/drawing/2014/main" id="{170651B8-79F0-4D6F-B584-916C144903CB}"/>
                </a:ext>
              </a:extLst>
            </p:cNvPr>
            <p:cNvPicPr>
              <a:picLocks/>
            </p:cNvPicPr>
            <p:nvPr/>
          </p:nvPicPr>
          <p:blipFill>
            <a:blip r:embed="rId3"/>
            <a:stretch>
              <a:fillRect/>
            </a:stretch>
          </p:blipFill>
          <p:spPr>
            <a:xfrm rot="5400000">
              <a:off x="6188451" y="4912033"/>
              <a:ext cx="203264" cy="2189512"/>
            </a:xfrm>
            <a:prstGeom prst="rect">
              <a:avLst/>
            </a:prstGeom>
          </p:spPr>
        </p:pic>
        <p:sp>
          <p:nvSpPr>
            <p:cNvPr id="27" name="テキスト ボックス 26">
              <a:extLst>
                <a:ext uri="{FF2B5EF4-FFF2-40B4-BE49-F238E27FC236}">
                  <a16:creationId xmlns:a16="http://schemas.microsoft.com/office/drawing/2014/main" id="{285F1F78-8EAF-4B9B-ACEC-046A240E131F}"/>
                </a:ext>
              </a:extLst>
            </p:cNvPr>
            <p:cNvSpPr txBox="1"/>
            <p:nvPr/>
          </p:nvSpPr>
          <p:spPr>
            <a:xfrm>
              <a:off x="5696442" y="5498489"/>
              <a:ext cx="1200970"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Strain(</a:t>
              </a:r>
              <a:r>
                <a:rPr kumimoji="0" lang="en-US" altLang="ja-JP" sz="2000" b="0" i="0" u="none" strike="noStrike" kern="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nε</a:t>
              </a: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28" name="テキスト ボックス 27">
              <a:extLst>
                <a:ext uri="{FF2B5EF4-FFF2-40B4-BE49-F238E27FC236}">
                  <a16:creationId xmlns:a16="http://schemas.microsoft.com/office/drawing/2014/main" id="{17F25426-7471-475E-890A-3C1A8D11AF2A}"/>
                </a:ext>
              </a:extLst>
            </p:cNvPr>
            <p:cNvSpPr txBox="1"/>
            <p:nvPr/>
          </p:nvSpPr>
          <p:spPr>
            <a:xfrm>
              <a:off x="4635355" y="5783566"/>
              <a:ext cx="590226"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-0.1</a:t>
              </a:r>
            </a:p>
          </p:txBody>
        </p:sp>
        <p:sp>
          <p:nvSpPr>
            <p:cNvPr id="29" name="テキスト ボックス 28">
              <a:extLst>
                <a:ext uri="{FF2B5EF4-FFF2-40B4-BE49-F238E27FC236}">
                  <a16:creationId xmlns:a16="http://schemas.microsoft.com/office/drawing/2014/main" id="{0D4B09C7-F799-46E6-B3DF-C1293B21A897}"/>
                </a:ext>
              </a:extLst>
            </p:cNvPr>
            <p:cNvSpPr txBox="1"/>
            <p:nvPr/>
          </p:nvSpPr>
          <p:spPr>
            <a:xfrm>
              <a:off x="7332259" y="5825670"/>
              <a:ext cx="50526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0.1</a:t>
              </a:r>
            </a:p>
          </p:txBody>
        </p:sp>
      </p:grpSp>
      <p:grpSp>
        <p:nvGrpSpPr>
          <p:cNvPr id="96" name="グループ化 95">
            <a:extLst>
              <a:ext uri="{FF2B5EF4-FFF2-40B4-BE49-F238E27FC236}">
                <a16:creationId xmlns:a16="http://schemas.microsoft.com/office/drawing/2014/main" id="{F117B30D-5B75-4328-A59B-396F4C8AF931}"/>
              </a:ext>
            </a:extLst>
          </p:cNvPr>
          <p:cNvGrpSpPr/>
          <p:nvPr/>
        </p:nvGrpSpPr>
        <p:grpSpPr>
          <a:xfrm>
            <a:off x="485424" y="1580675"/>
            <a:ext cx="5712417" cy="2825346"/>
            <a:chOff x="6112504" y="-292210"/>
            <a:chExt cx="5950441" cy="2943069"/>
          </a:xfrm>
        </p:grpSpPr>
        <p:cxnSp>
          <p:nvCxnSpPr>
            <p:cNvPr id="97" name="直線コネクタ 96">
              <a:extLst>
                <a:ext uri="{FF2B5EF4-FFF2-40B4-BE49-F238E27FC236}">
                  <a16:creationId xmlns:a16="http://schemas.microsoft.com/office/drawing/2014/main" id="{6809657F-AFCC-46C8-8A4C-62035DE7D7A3}"/>
                </a:ext>
              </a:extLst>
            </p:cNvPr>
            <p:cNvCxnSpPr>
              <a:cxnSpLocks/>
            </p:cNvCxnSpPr>
            <p:nvPr/>
          </p:nvCxnSpPr>
          <p:spPr>
            <a:xfrm>
              <a:off x="7009860" y="454859"/>
              <a:ext cx="0" cy="2196000"/>
            </a:xfrm>
            <a:prstGeom prst="line">
              <a:avLst/>
            </a:prstGeom>
            <a:noFill/>
            <a:ln w="6350" cap="flat" cmpd="sng" algn="ctr">
              <a:solidFill>
                <a:sysClr val="windowText" lastClr="000000"/>
              </a:solidFill>
              <a:prstDash val="solid"/>
              <a:miter lim="800000"/>
              <a:headEnd type="none" w="lg" len="sm"/>
              <a:tailEnd type="arrow" w="lg" len="sm"/>
            </a:ln>
            <a:effectLst/>
          </p:spPr>
        </p:cxnSp>
        <p:sp>
          <p:nvSpPr>
            <p:cNvPr id="98" name="テキスト ボックス 97">
              <a:extLst>
                <a:ext uri="{FF2B5EF4-FFF2-40B4-BE49-F238E27FC236}">
                  <a16:creationId xmlns:a16="http://schemas.microsoft.com/office/drawing/2014/main" id="{B7439948-88EB-418F-A645-CC7816509EA3}"/>
                </a:ext>
              </a:extLst>
            </p:cNvPr>
            <p:cNvSpPr txBox="1"/>
            <p:nvPr/>
          </p:nvSpPr>
          <p:spPr>
            <a:xfrm rot="16200000">
              <a:off x="5596036" y="1340233"/>
              <a:ext cx="1449717" cy="41678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Position(m)</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cxnSp>
          <p:nvCxnSpPr>
            <p:cNvPr id="99" name="直線コネクタ 98">
              <a:extLst>
                <a:ext uri="{FF2B5EF4-FFF2-40B4-BE49-F238E27FC236}">
                  <a16:creationId xmlns:a16="http://schemas.microsoft.com/office/drawing/2014/main" id="{80127C5A-6168-4B43-B9B0-9D814A93558A}"/>
                </a:ext>
              </a:extLst>
            </p:cNvPr>
            <p:cNvCxnSpPr>
              <a:cxnSpLocks/>
            </p:cNvCxnSpPr>
            <p:nvPr/>
          </p:nvCxnSpPr>
          <p:spPr>
            <a:xfrm rot="5400000">
              <a:off x="6949608" y="2415611"/>
              <a:ext cx="0" cy="108000"/>
            </a:xfrm>
            <a:prstGeom prst="line">
              <a:avLst/>
            </a:prstGeom>
            <a:noFill/>
            <a:ln w="6350" cap="flat" cmpd="sng" algn="ctr">
              <a:solidFill>
                <a:sysClr val="windowText" lastClr="000000"/>
              </a:solidFill>
              <a:prstDash val="solid"/>
              <a:miter lim="800000"/>
            </a:ln>
            <a:effectLst/>
          </p:spPr>
        </p:cxnSp>
        <p:cxnSp>
          <p:nvCxnSpPr>
            <p:cNvPr id="100" name="直線コネクタ 99">
              <a:extLst>
                <a:ext uri="{FF2B5EF4-FFF2-40B4-BE49-F238E27FC236}">
                  <a16:creationId xmlns:a16="http://schemas.microsoft.com/office/drawing/2014/main" id="{4B094D54-7696-49AE-9857-D9835F175519}"/>
                </a:ext>
              </a:extLst>
            </p:cNvPr>
            <p:cNvCxnSpPr>
              <a:cxnSpLocks/>
            </p:cNvCxnSpPr>
            <p:nvPr/>
          </p:nvCxnSpPr>
          <p:spPr>
            <a:xfrm rot="5400000">
              <a:off x="6961332" y="1794287"/>
              <a:ext cx="0" cy="108000"/>
            </a:xfrm>
            <a:prstGeom prst="line">
              <a:avLst/>
            </a:prstGeom>
            <a:noFill/>
            <a:ln w="6350" cap="flat" cmpd="sng" algn="ctr">
              <a:solidFill>
                <a:sysClr val="windowText" lastClr="000000"/>
              </a:solidFill>
              <a:prstDash val="solid"/>
              <a:miter lim="800000"/>
            </a:ln>
            <a:effectLst/>
          </p:spPr>
        </p:cxnSp>
        <p:cxnSp>
          <p:nvCxnSpPr>
            <p:cNvPr id="101" name="直線コネクタ 100">
              <a:extLst>
                <a:ext uri="{FF2B5EF4-FFF2-40B4-BE49-F238E27FC236}">
                  <a16:creationId xmlns:a16="http://schemas.microsoft.com/office/drawing/2014/main" id="{1BAD823A-C0A0-42C5-8845-EC45A5277EE6}"/>
                </a:ext>
              </a:extLst>
            </p:cNvPr>
            <p:cNvCxnSpPr>
              <a:cxnSpLocks/>
            </p:cNvCxnSpPr>
            <p:nvPr/>
          </p:nvCxnSpPr>
          <p:spPr>
            <a:xfrm rot="5400000">
              <a:off x="6958988" y="1144828"/>
              <a:ext cx="0" cy="108000"/>
            </a:xfrm>
            <a:prstGeom prst="line">
              <a:avLst/>
            </a:prstGeom>
            <a:noFill/>
            <a:ln w="6350" cap="flat" cmpd="sng" algn="ctr">
              <a:solidFill>
                <a:sysClr val="windowText" lastClr="000000"/>
              </a:solidFill>
              <a:prstDash val="solid"/>
              <a:miter lim="800000"/>
            </a:ln>
            <a:effectLst/>
          </p:spPr>
        </p:cxnSp>
        <p:sp>
          <p:nvSpPr>
            <p:cNvPr id="102" name="テキスト ボックス 101">
              <a:extLst>
                <a:ext uri="{FF2B5EF4-FFF2-40B4-BE49-F238E27FC236}">
                  <a16:creationId xmlns:a16="http://schemas.microsoft.com/office/drawing/2014/main" id="{D9861633-35F8-41E1-B4D0-BF3A6C0273B1}"/>
                </a:ext>
              </a:extLst>
            </p:cNvPr>
            <p:cNvSpPr txBox="1"/>
            <p:nvPr/>
          </p:nvSpPr>
          <p:spPr>
            <a:xfrm>
              <a:off x="6474687" y="983619"/>
              <a:ext cx="275716" cy="25006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10</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103" name="テキスト ボックス 102">
              <a:extLst>
                <a:ext uri="{FF2B5EF4-FFF2-40B4-BE49-F238E27FC236}">
                  <a16:creationId xmlns:a16="http://schemas.microsoft.com/office/drawing/2014/main" id="{7CF649E9-A733-46FA-A6B8-9ED4936FC784}"/>
                </a:ext>
              </a:extLst>
            </p:cNvPr>
            <p:cNvSpPr txBox="1"/>
            <p:nvPr/>
          </p:nvSpPr>
          <p:spPr>
            <a:xfrm>
              <a:off x="6460396" y="1653559"/>
              <a:ext cx="275716" cy="25006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20</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104" name="テキスト ボックス 103">
              <a:extLst>
                <a:ext uri="{FF2B5EF4-FFF2-40B4-BE49-F238E27FC236}">
                  <a16:creationId xmlns:a16="http://schemas.microsoft.com/office/drawing/2014/main" id="{FF859E89-D15E-412C-A07F-C3CB6930916C}"/>
                </a:ext>
              </a:extLst>
            </p:cNvPr>
            <p:cNvSpPr txBox="1"/>
            <p:nvPr/>
          </p:nvSpPr>
          <p:spPr>
            <a:xfrm>
              <a:off x="6461149" y="2302543"/>
              <a:ext cx="275716" cy="25006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30</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grpSp>
          <p:nvGrpSpPr>
            <p:cNvPr id="105" name="グループ化 104">
              <a:extLst>
                <a:ext uri="{FF2B5EF4-FFF2-40B4-BE49-F238E27FC236}">
                  <a16:creationId xmlns:a16="http://schemas.microsoft.com/office/drawing/2014/main" id="{F45B05F8-9D22-45F2-8D1C-600AB71AD0EE}"/>
                </a:ext>
              </a:extLst>
            </p:cNvPr>
            <p:cNvGrpSpPr/>
            <p:nvPr/>
          </p:nvGrpSpPr>
          <p:grpSpPr>
            <a:xfrm>
              <a:off x="6599007" y="-292210"/>
              <a:ext cx="5463938" cy="878371"/>
              <a:chOff x="6599007" y="-292210"/>
              <a:chExt cx="5463938" cy="878371"/>
            </a:xfrm>
          </p:grpSpPr>
          <p:cxnSp>
            <p:nvCxnSpPr>
              <p:cNvPr id="106" name="直線矢印コネクタ 105">
                <a:extLst>
                  <a:ext uri="{FF2B5EF4-FFF2-40B4-BE49-F238E27FC236}">
                    <a16:creationId xmlns:a16="http://schemas.microsoft.com/office/drawing/2014/main" id="{26082A07-74BC-4607-BD41-D0CA1CDCBDCA}"/>
                  </a:ext>
                </a:extLst>
              </p:cNvPr>
              <p:cNvCxnSpPr>
                <a:cxnSpLocks/>
              </p:cNvCxnSpPr>
              <p:nvPr/>
            </p:nvCxnSpPr>
            <p:spPr>
              <a:xfrm>
                <a:off x="6909290" y="546951"/>
                <a:ext cx="5153655" cy="456"/>
              </a:xfrm>
              <a:prstGeom prst="straightConnector1">
                <a:avLst/>
              </a:prstGeom>
              <a:noFill/>
              <a:ln w="6350" cap="flat" cmpd="sng" algn="ctr">
                <a:solidFill>
                  <a:sysClr val="windowText" lastClr="000000"/>
                </a:solidFill>
                <a:prstDash val="solid"/>
                <a:miter lim="800000"/>
                <a:tailEnd type="arrow" w="lg" len="sm"/>
              </a:ln>
              <a:effectLst/>
            </p:spPr>
          </p:cxnSp>
          <p:cxnSp>
            <p:nvCxnSpPr>
              <p:cNvPr id="107" name="直線コネクタ 106">
                <a:extLst>
                  <a:ext uri="{FF2B5EF4-FFF2-40B4-BE49-F238E27FC236}">
                    <a16:creationId xmlns:a16="http://schemas.microsoft.com/office/drawing/2014/main" id="{59331735-8C87-425E-87F4-A7A3A9144004}"/>
                  </a:ext>
                </a:extLst>
              </p:cNvPr>
              <p:cNvCxnSpPr>
                <a:cxnSpLocks/>
              </p:cNvCxnSpPr>
              <p:nvPr/>
            </p:nvCxnSpPr>
            <p:spPr>
              <a:xfrm>
                <a:off x="8609429" y="434410"/>
                <a:ext cx="0" cy="108000"/>
              </a:xfrm>
              <a:prstGeom prst="line">
                <a:avLst/>
              </a:prstGeom>
              <a:noFill/>
              <a:ln w="6350" cap="flat" cmpd="sng" algn="ctr">
                <a:solidFill>
                  <a:sysClr val="windowText" lastClr="000000"/>
                </a:solidFill>
                <a:prstDash val="solid"/>
                <a:miter lim="800000"/>
              </a:ln>
              <a:effectLst/>
            </p:spPr>
          </p:cxnSp>
          <p:cxnSp>
            <p:nvCxnSpPr>
              <p:cNvPr id="108" name="直線コネクタ 107">
                <a:extLst>
                  <a:ext uri="{FF2B5EF4-FFF2-40B4-BE49-F238E27FC236}">
                    <a16:creationId xmlns:a16="http://schemas.microsoft.com/office/drawing/2014/main" id="{48A10F40-F7D2-46C5-A6AD-8B2B29E4DDD3}"/>
                  </a:ext>
                </a:extLst>
              </p:cNvPr>
              <p:cNvCxnSpPr>
                <a:cxnSpLocks/>
              </p:cNvCxnSpPr>
              <p:nvPr/>
            </p:nvCxnSpPr>
            <p:spPr>
              <a:xfrm>
                <a:off x="10210802" y="434410"/>
                <a:ext cx="0" cy="108000"/>
              </a:xfrm>
              <a:prstGeom prst="line">
                <a:avLst/>
              </a:prstGeom>
              <a:noFill/>
              <a:ln w="6350" cap="flat" cmpd="sng" algn="ctr">
                <a:solidFill>
                  <a:sysClr val="windowText" lastClr="000000"/>
                </a:solidFill>
                <a:prstDash val="solid"/>
                <a:miter lim="800000"/>
              </a:ln>
              <a:effectLst/>
            </p:spPr>
          </p:cxnSp>
          <p:cxnSp>
            <p:nvCxnSpPr>
              <p:cNvPr id="109" name="直線コネクタ 108">
                <a:extLst>
                  <a:ext uri="{FF2B5EF4-FFF2-40B4-BE49-F238E27FC236}">
                    <a16:creationId xmlns:a16="http://schemas.microsoft.com/office/drawing/2014/main" id="{D05A669A-DBA2-4241-93BD-A7E9343E478E}"/>
                  </a:ext>
                </a:extLst>
              </p:cNvPr>
              <p:cNvCxnSpPr>
                <a:cxnSpLocks/>
              </p:cNvCxnSpPr>
              <p:nvPr/>
            </p:nvCxnSpPr>
            <p:spPr>
              <a:xfrm>
                <a:off x="11819375" y="434410"/>
                <a:ext cx="0" cy="108000"/>
              </a:xfrm>
              <a:prstGeom prst="line">
                <a:avLst/>
              </a:prstGeom>
              <a:noFill/>
              <a:ln w="6350" cap="flat" cmpd="sng" algn="ctr">
                <a:solidFill>
                  <a:sysClr val="windowText" lastClr="000000"/>
                </a:solidFill>
                <a:prstDash val="solid"/>
                <a:miter lim="800000"/>
              </a:ln>
              <a:effectLst/>
            </p:spPr>
          </p:cxnSp>
          <p:sp>
            <p:nvSpPr>
              <p:cNvPr id="110" name="テキスト ボックス 109">
                <a:extLst>
                  <a:ext uri="{FF2B5EF4-FFF2-40B4-BE49-F238E27FC236}">
                    <a16:creationId xmlns:a16="http://schemas.microsoft.com/office/drawing/2014/main" id="{2E3DF06C-3E94-48CB-B600-DE45A5F0FC0F}"/>
                  </a:ext>
                </a:extLst>
              </p:cNvPr>
              <p:cNvSpPr txBox="1"/>
              <p:nvPr/>
            </p:nvSpPr>
            <p:spPr>
              <a:xfrm>
                <a:off x="8915954" y="-292210"/>
                <a:ext cx="1102400" cy="41678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Time</a:t>
                </a:r>
                <a:r>
                  <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(s)</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111" name="テキスト ボックス 110">
                <a:extLst>
                  <a:ext uri="{FF2B5EF4-FFF2-40B4-BE49-F238E27FC236}">
                    <a16:creationId xmlns:a16="http://schemas.microsoft.com/office/drawing/2014/main" id="{861567D4-1508-4C0D-897F-F94C3E2EC7E4}"/>
                  </a:ext>
                </a:extLst>
              </p:cNvPr>
              <p:cNvSpPr txBox="1"/>
              <p:nvPr/>
            </p:nvSpPr>
            <p:spPr>
              <a:xfrm>
                <a:off x="6876892" y="46025"/>
                <a:ext cx="195566" cy="25006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112" name="テキスト ボックス 111">
                <a:extLst>
                  <a:ext uri="{FF2B5EF4-FFF2-40B4-BE49-F238E27FC236}">
                    <a16:creationId xmlns:a16="http://schemas.microsoft.com/office/drawing/2014/main" id="{66BFB234-09E5-407D-B1CA-902D3F27EDD4}"/>
                  </a:ext>
                </a:extLst>
              </p:cNvPr>
              <p:cNvSpPr txBox="1"/>
              <p:nvPr/>
            </p:nvSpPr>
            <p:spPr>
              <a:xfrm>
                <a:off x="8400988" y="45614"/>
                <a:ext cx="275716" cy="25006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10</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113" name="テキスト ボックス 112">
                <a:extLst>
                  <a:ext uri="{FF2B5EF4-FFF2-40B4-BE49-F238E27FC236}">
                    <a16:creationId xmlns:a16="http://schemas.microsoft.com/office/drawing/2014/main" id="{9AACB554-BFB3-4736-99BA-746405733C72}"/>
                  </a:ext>
                </a:extLst>
              </p:cNvPr>
              <p:cNvSpPr txBox="1"/>
              <p:nvPr/>
            </p:nvSpPr>
            <p:spPr>
              <a:xfrm>
                <a:off x="10010904" y="53228"/>
                <a:ext cx="275716" cy="25006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20</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114" name="テキスト ボックス 113">
                <a:extLst>
                  <a:ext uri="{FF2B5EF4-FFF2-40B4-BE49-F238E27FC236}">
                    <a16:creationId xmlns:a16="http://schemas.microsoft.com/office/drawing/2014/main" id="{7EFD2703-C311-4FDC-B21C-8AC5789DFE3C}"/>
                  </a:ext>
                </a:extLst>
              </p:cNvPr>
              <p:cNvSpPr txBox="1"/>
              <p:nvPr/>
            </p:nvSpPr>
            <p:spPr>
              <a:xfrm>
                <a:off x="11615151" y="64258"/>
                <a:ext cx="275716" cy="25006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30</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115" name="テキスト ボックス 114">
                <a:extLst>
                  <a:ext uri="{FF2B5EF4-FFF2-40B4-BE49-F238E27FC236}">
                    <a16:creationId xmlns:a16="http://schemas.microsoft.com/office/drawing/2014/main" id="{A161DE4C-F772-4CEF-927C-20DAAD0CC16C}"/>
                  </a:ext>
                </a:extLst>
              </p:cNvPr>
              <p:cNvSpPr txBox="1"/>
              <p:nvPr/>
            </p:nvSpPr>
            <p:spPr>
              <a:xfrm>
                <a:off x="6599007" y="336092"/>
                <a:ext cx="195566" cy="25006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a:t>
                </a:r>
                <a:endParaRPr kumimoji="0" lang="ja-JP" altLang="en-US" sz="2000" b="0" i="0" u="none" strike="noStrike" kern="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p:txBody>
          </p:sp>
        </p:grpSp>
      </p:grpSp>
      <p:pic>
        <p:nvPicPr>
          <p:cNvPr id="117" name="図 116">
            <a:extLst>
              <a:ext uri="{FF2B5EF4-FFF2-40B4-BE49-F238E27FC236}">
                <a16:creationId xmlns:a16="http://schemas.microsoft.com/office/drawing/2014/main" id="{0E8FDDD0-E76B-4504-9180-E5772C2E0653}"/>
              </a:ext>
            </a:extLst>
          </p:cNvPr>
          <p:cNvPicPr>
            <a:picLocks noChangeAspect="1"/>
          </p:cNvPicPr>
          <p:nvPr/>
        </p:nvPicPr>
        <p:blipFill>
          <a:blip r:embed="rId4"/>
          <a:stretch>
            <a:fillRect/>
          </a:stretch>
        </p:blipFill>
        <p:spPr>
          <a:xfrm>
            <a:off x="1376021" y="2403775"/>
            <a:ext cx="4762024" cy="1848231"/>
          </a:xfrm>
          <a:prstGeom prst="rect">
            <a:avLst/>
          </a:prstGeom>
        </p:spPr>
      </p:pic>
      <p:sp>
        <p:nvSpPr>
          <p:cNvPr id="9" name="楕円 8">
            <a:extLst>
              <a:ext uri="{FF2B5EF4-FFF2-40B4-BE49-F238E27FC236}">
                <a16:creationId xmlns:a16="http://schemas.microsoft.com/office/drawing/2014/main" id="{6A344471-B109-4B18-B992-BF008C2A68CC}"/>
              </a:ext>
            </a:extLst>
          </p:cNvPr>
          <p:cNvSpPr/>
          <p:nvPr/>
        </p:nvSpPr>
        <p:spPr bwMode="auto">
          <a:xfrm>
            <a:off x="1333165" y="3617163"/>
            <a:ext cx="4864675" cy="621408"/>
          </a:xfrm>
          <a:prstGeom prst="ellipse">
            <a:avLst/>
          </a:prstGeom>
          <a:noFill/>
          <a:ln w="12700" cap="sq" cmpd="sng" algn="ctr">
            <a:solidFill>
              <a:srgbClr val="FF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3" name="直線矢印コネクタ 2">
            <a:extLst>
              <a:ext uri="{FF2B5EF4-FFF2-40B4-BE49-F238E27FC236}">
                <a16:creationId xmlns:a16="http://schemas.microsoft.com/office/drawing/2014/main" id="{95EB62DF-AFDF-410D-9225-50EF87D320DC}"/>
              </a:ext>
            </a:extLst>
          </p:cNvPr>
          <p:cNvCxnSpPr/>
          <p:nvPr/>
        </p:nvCxnSpPr>
        <p:spPr bwMode="auto">
          <a:xfrm>
            <a:off x="7411421" y="2330070"/>
            <a:ext cx="3779520" cy="0"/>
          </a:xfrm>
          <a:prstGeom prst="straightConnector1">
            <a:avLst/>
          </a:prstGeom>
          <a:solidFill>
            <a:schemeClr val="accent1"/>
          </a:solidFill>
          <a:ln w="12700" cap="sq" cmpd="sng" algn="ctr">
            <a:solidFill>
              <a:schemeClr val="bg1"/>
            </a:solidFill>
            <a:prstDash val="solid"/>
            <a:round/>
            <a:headEnd type="none" w="sm" len="sm"/>
            <a:tailEnd type="triangle"/>
          </a:ln>
          <a:effectLst/>
        </p:spPr>
      </p:cxnSp>
      <p:cxnSp>
        <p:nvCxnSpPr>
          <p:cNvPr id="59" name="直線矢印コネクタ 58">
            <a:extLst>
              <a:ext uri="{FF2B5EF4-FFF2-40B4-BE49-F238E27FC236}">
                <a16:creationId xmlns:a16="http://schemas.microsoft.com/office/drawing/2014/main" id="{C67352E8-F21F-4CF5-B364-60A31E8F7E3E}"/>
              </a:ext>
            </a:extLst>
          </p:cNvPr>
          <p:cNvCxnSpPr>
            <a:cxnSpLocks/>
          </p:cNvCxnSpPr>
          <p:nvPr/>
        </p:nvCxnSpPr>
        <p:spPr bwMode="auto">
          <a:xfrm>
            <a:off x="7858461" y="2032328"/>
            <a:ext cx="0" cy="2665111"/>
          </a:xfrm>
          <a:prstGeom prst="straightConnector1">
            <a:avLst/>
          </a:prstGeom>
          <a:solidFill>
            <a:schemeClr val="accent1"/>
          </a:solidFill>
          <a:ln w="12700" cap="sq" cmpd="sng" algn="ctr">
            <a:solidFill>
              <a:schemeClr val="bg1"/>
            </a:solidFill>
            <a:prstDash val="solid"/>
            <a:round/>
            <a:headEnd type="none" w="sm" len="sm"/>
            <a:tailEnd type="triangle"/>
          </a:ln>
          <a:effectLst/>
        </p:spPr>
      </p:cxnSp>
      <p:sp>
        <p:nvSpPr>
          <p:cNvPr id="6" name="テキスト ボックス 5">
            <a:extLst>
              <a:ext uri="{FF2B5EF4-FFF2-40B4-BE49-F238E27FC236}">
                <a16:creationId xmlns:a16="http://schemas.microsoft.com/office/drawing/2014/main" id="{4BDFD1F4-C353-4650-8D34-C8EC90993496}"/>
              </a:ext>
            </a:extLst>
          </p:cNvPr>
          <p:cNvSpPr txBox="1"/>
          <p:nvPr/>
        </p:nvSpPr>
        <p:spPr>
          <a:xfrm>
            <a:off x="10622774" y="1943073"/>
            <a:ext cx="1176098" cy="369332"/>
          </a:xfrm>
          <a:prstGeom prst="rect">
            <a:avLst/>
          </a:prstGeom>
          <a:noFill/>
        </p:spPr>
        <p:txBody>
          <a:bodyPr wrap="square" rtlCol="0">
            <a:spAutoFit/>
          </a:bodyPr>
          <a:lstStyle/>
          <a:p>
            <a:pPr algn="l"/>
            <a:r>
              <a:rPr kumimoji="1" lang="ja-JP" altLang="en-US" dirty="0">
                <a:solidFill>
                  <a:schemeClr val="bg1"/>
                </a:solidFill>
              </a:rPr>
              <a:t>時間 </a:t>
            </a:r>
            <a:r>
              <a:rPr lang="en-US" altLang="ja-JP" dirty="0">
                <a:solidFill>
                  <a:schemeClr val="bg1"/>
                </a:solidFill>
              </a:rPr>
              <a:t>(</a:t>
            </a:r>
            <a:r>
              <a:rPr lang="en-US" altLang="ja-JP" dirty="0" err="1">
                <a:solidFill>
                  <a:schemeClr val="bg1"/>
                </a:solidFill>
              </a:rPr>
              <a:t>ms</a:t>
            </a:r>
            <a:r>
              <a:rPr lang="en-US" altLang="ja-JP" dirty="0">
                <a:solidFill>
                  <a:schemeClr val="bg1"/>
                </a:solidFill>
              </a:rPr>
              <a:t>)</a:t>
            </a:r>
            <a:endParaRPr kumimoji="1" lang="ja-JP" altLang="en-US" dirty="0">
              <a:solidFill>
                <a:schemeClr val="bg1"/>
              </a:solidFill>
            </a:endParaRPr>
          </a:p>
        </p:txBody>
      </p:sp>
      <p:sp>
        <p:nvSpPr>
          <p:cNvPr id="10" name="テキスト ボックス 9">
            <a:extLst>
              <a:ext uri="{FF2B5EF4-FFF2-40B4-BE49-F238E27FC236}">
                <a16:creationId xmlns:a16="http://schemas.microsoft.com/office/drawing/2014/main" id="{4970D128-5106-47F4-A263-3769992C3973}"/>
              </a:ext>
            </a:extLst>
          </p:cNvPr>
          <p:cNvSpPr txBox="1"/>
          <p:nvPr/>
        </p:nvSpPr>
        <p:spPr>
          <a:xfrm>
            <a:off x="7911393" y="1912295"/>
            <a:ext cx="2704587" cy="400110"/>
          </a:xfrm>
          <a:prstGeom prst="rect">
            <a:avLst/>
          </a:prstGeom>
          <a:noFill/>
        </p:spPr>
        <p:txBody>
          <a:bodyPr wrap="none" rtlCol="0">
            <a:spAutoFit/>
          </a:bodyPr>
          <a:lstStyle/>
          <a:p>
            <a:pPr algn="l"/>
            <a:r>
              <a:rPr kumimoji="1" lang="en-US" altLang="ja-JP" sz="2000" dirty="0">
                <a:solidFill>
                  <a:schemeClr val="bg1"/>
                </a:solidFill>
              </a:rPr>
              <a:t>0 2 4 6</a:t>
            </a:r>
            <a:r>
              <a:rPr kumimoji="1" lang="ja-JP" altLang="en-US" sz="2000" dirty="0">
                <a:solidFill>
                  <a:schemeClr val="bg1"/>
                </a:solidFill>
              </a:rPr>
              <a:t>･････････</a:t>
            </a:r>
            <a:r>
              <a:rPr kumimoji="1" lang="en-US" altLang="ja-JP" sz="2000" dirty="0">
                <a:solidFill>
                  <a:schemeClr val="bg1"/>
                </a:solidFill>
              </a:rPr>
              <a:t>30000</a:t>
            </a:r>
            <a:endParaRPr kumimoji="1" lang="ja-JP" altLang="en-US" sz="2000" dirty="0">
              <a:solidFill>
                <a:schemeClr val="bg1"/>
              </a:solidFill>
            </a:endParaRPr>
          </a:p>
        </p:txBody>
      </p:sp>
      <p:sp>
        <p:nvSpPr>
          <p:cNvPr id="62" name="テキスト ボックス 61">
            <a:extLst>
              <a:ext uri="{FF2B5EF4-FFF2-40B4-BE49-F238E27FC236}">
                <a16:creationId xmlns:a16="http://schemas.microsoft.com/office/drawing/2014/main" id="{339C78A8-8597-44E0-B05C-5EF0542E0F17}"/>
              </a:ext>
            </a:extLst>
          </p:cNvPr>
          <p:cNvSpPr txBox="1"/>
          <p:nvPr/>
        </p:nvSpPr>
        <p:spPr>
          <a:xfrm>
            <a:off x="6981280" y="4744569"/>
            <a:ext cx="1200963" cy="369332"/>
          </a:xfrm>
          <a:prstGeom prst="rect">
            <a:avLst/>
          </a:prstGeom>
          <a:noFill/>
        </p:spPr>
        <p:txBody>
          <a:bodyPr wrap="square" rtlCol="0">
            <a:spAutoFit/>
          </a:bodyPr>
          <a:lstStyle/>
          <a:p>
            <a:pPr algn="l"/>
            <a:r>
              <a:rPr kumimoji="1" lang="ja-JP" altLang="en-US" dirty="0">
                <a:solidFill>
                  <a:schemeClr val="bg1"/>
                </a:solidFill>
              </a:rPr>
              <a:t>位置</a:t>
            </a:r>
            <a:r>
              <a:rPr lang="en-US" altLang="ja-JP" dirty="0">
                <a:solidFill>
                  <a:schemeClr val="bg1"/>
                </a:solidFill>
              </a:rPr>
              <a:t> (m)</a:t>
            </a:r>
            <a:endParaRPr kumimoji="1" lang="ja-JP" altLang="en-US" dirty="0">
              <a:solidFill>
                <a:schemeClr val="bg1"/>
              </a:solidFill>
            </a:endParaRPr>
          </a:p>
        </p:txBody>
      </p:sp>
      <p:sp>
        <p:nvSpPr>
          <p:cNvPr id="11" name="テキスト ボックス 10">
            <a:extLst>
              <a:ext uri="{FF2B5EF4-FFF2-40B4-BE49-F238E27FC236}">
                <a16:creationId xmlns:a16="http://schemas.microsoft.com/office/drawing/2014/main" id="{2DF181C1-788A-4229-AB10-72B07731A46F}"/>
              </a:ext>
            </a:extLst>
          </p:cNvPr>
          <p:cNvSpPr txBox="1"/>
          <p:nvPr/>
        </p:nvSpPr>
        <p:spPr>
          <a:xfrm>
            <a:off x="7281902" y="2414484"/>
            <a:ext cx="505267" cy="2308324"/>
          </a:xfrm>
          <a:prstGeom prst="rect">
            <a:avLst/>
          </a:prstGeom>
          <a:noFill/>
        </p:spPr>
        <p:txBody>
          <a:bodyPr wrap="none" rtlCol="0">
            <a:spAutoFit/>
          </a:bodyPr>
          <a:lstStyle/>
          <a:p>
            <a:pPr algn="ctr"/>
            <a:r>
              <a:rPr kumimoji="1" lang="en-US" altLang="ja-JP" sz="1600" dirty="0">
                <a:solidFill>
                  <a:schemeClr val="bg1"/>
                </a:solidFill>
              </a:rPr>
              <a:t> </a:t>
            </a:r>
            <a:r>
              <a:rPr kumimoji="1" lang="en-US" altLang="ja-JP" dirty="0">
                <a:solidFill>
                  <a:schemeClr val="bg1"/>
                </a:solidFill>
              </a:rPr>
              <a:t>0</a:t>
            </a:r>
          </a:p>
          <a:p>
            <a:pPr algn="ctr"/>
            <a:r>
              <a:rPr lang="en-US" altLang="ja-JP" dirty="0">
                <a:solidFill>
                  <a:schemeClr val="bg1"/>
                </a:solidFill>
              </a:rPr>
              <a:t>0.2</a:t>
            </a:r>
          </a:p>
          <a:p>
            <a:pPr algn="ctr"/>
            <a:r>
              <a:rPr kumimoji="1" lang="en-US" altLang="ja-JP" dirty="0">
                <a:solidFill>
                  <a:schemeClr val="bg1"/>
                </a:solidFill>
              </a:rPr>
              <a:t>0.4</a:t>
            </a:r>
          </a:p>
          <a:p>
            <a:pPr algn="ctr"/>
            <a:r>
              <a:rPr lang="ja-JP" altLang="en-US" dirty="0">
                <a:solidFill>
                  <a:schemeClr val="bg1"/>
                </a:solidFill>
              </a:rPr>
              <a:t>・</a:t>
            </a:r>
            <a:endParaRPr lang="en-US" altLang="ja-JP" dirty="0">
              <a:solidFill>
                <a:schemeClr val="bg1"/>
              </a:solidFill>
            </a:endParaRPr>
          </a:p>
          <a:p>
            <a:pPr algn="ctr"/>
            <a:r>
              <a:rPr kumimoji="1" lang="ja-JP" altLang="en-US" dirty="0">
                <a:solidFill>
                  <a:schemeClr val="bg1"/>
                </a:solidFill>
              </a:rPr>
              <a:t>・</a:t>
            </a:r>
            <a:endParaRPr kumimoji="1" lang="en-US" altLang="ja-JP" dirty="0">
              <a:solidFill>
                <a:schemeClr val="bg1"/>
              </a:solidFill>
            </a:endParaRPr>
          </a:p>
          <a:p>
            <a:pPr algn="ctr"/>
            <a:r>
              <a:rPr lang="ja-JP" altLang="en-US" dirty="0">
                <a:solidFill>
                  <a:schemeClr val="bg1"/>
                </a:solidFill>
              </a:rPr>
              <a:t>・</a:t>
            </a:r>
            <a:endParaRPr lang="en-US" altLang="ja-JP" dirty="0">
              <a:solidFill>
                <a:schemeClr val="bg1"/>
              </a:solidFill>
            </a:endParaRPr>
          </a:p>
          <a:p>
            <a:pPr algn="ctr"/>
            <a:endParaRPr kumimoji="1" lang="en-US" altLang="ja-JP" dirty="0">
              <a:solidFill>
                <a:schemeClr val="bg1"/>
              </a:solidFill>
            </a:endParaRPr>
          </a:p>
          <a:p>
            <a:pPr algn="ctr"/>
            <a:r>
              <a:rPr lang="en-US" altLang="ja-JP" dirty="0">
                <a:solidFill>
                  <a:schemeClr val="bg1"/>
                </a:solidFill>
              </a:rPr>
              <a:t>30</a:t>
            </a:r>
            <a:endParaRPr lang="en-US" altLang="ja-JP" sz="1600" dirty="0">
              <a:solidFill>
                <a:schemeClr val="bg1"/>
              </a:solidFill>
            </a:endParaRPr>
          </a:p>
        </p:txBody>
      </p:sp>
      <p:sp>
        <p:nvSpPr>
          <p:cNvPr id="13" name="テキスト ボックス 12">
            <a:extLst>
              <a:ext uri="{FF2B5EF4-FFF2-40B4-BE49-F238E27FC236}">
                <a16:creationId xmlns:a16="http://schemas.microsoft.com/office/drawing/2014/main" id="{ED32443D-24F6-44CC-A69A-C7B840B50BC3}"/>
              </a:ext>
            </a:extLst>
          </p:cNvPr>
          <p:cNvSpPr txBox="1"/>
          <p:nvPr/>
        </p:nvSpPr>
        <p:spPr>
          <a:xfrm>
            <a:off x="8583056" y="2879527"/>
            <a:ext cx="1709122" cy="1015663"/>
          </a:xfrm>
          <a:prstGeom prst="rect">
            <a:avLst/>
          </a:prstGeom>
          <a:noFill/>
        </p:spPr>
        <p:txBody>
          <a:bodyPr wrap="none" rtlCol="0">
            <a:spAutoFit/>
          </a:bodyPr>
          <a:lstStyle/>
          <a:p>
            <a:pPr algn="l"/>
            <a:r>
              <a:rPr lang="ja-JP" altLang="en-US" sz="2000" dirty="0">
                <a:solidFill>
                  <a:schemeClr val="bg1"/>
                </a:solidFill>
              </a:rPr>
              <a:t>ひずみの行列</a:t>
            </a:r>
            <a:endParaRPr lang="en-US" altLang="ja-JP" sz="2000" dirty="0">
              <a:solidFill>
                <a:schemeClr val="bg1"/>
              </a:solidFill>
            </a:endParaRPr>
          </a:p>
          <a:p>
            <a:pPr algn="l"/>
            <a:endParaRPr kumimoji="1" lang="en-US" altLang="ja-JP" sz="2000" dirty="0">
              <a:solidFill>
                <a:schemeClr val="bg1"/>
              </a:solidFill>
            </a:endParaRPr>
          </a:p>
          <a:p>
            <a:pPr algn="l"/>
            <a:r>
              <a:rPr lang="en-US" altLang="ja-JP" sz="2000" dirty="0">
                <a:solidFill>
                  <a:schemeClr val="bg1"/>
                </a:solidFill>
              </a:rPr>
              <a:t>151×15001</a:t>
            </a:r>
            <a:endParaRPr kumimoji="1" lang="ja-JP" altLang="en-US" sz="2000" dirty="0">
              <a:solidFill>
                <a:schemeClr val="bg1"/>
              </a:solidFill>
            </a:endParaRPr>
          </a:p>
        </p:txBody>
      </p:sp>
      <p:sp>
        <p:nvSpPr>
          <p:cNvPr id="14" name="テキスト ボックス 13">
            <a:extLst>
              <a:ext uri="{FF2B5EF4-FFF2-40B4-BE49-F238E27FC236}">
                <a16:creationId xmlns:a16="http://schemas.microsoft.com/office/drawing/2014/main" id="{B12263ED-CC3F-4961-A84C-CA23091C8402}"/>
              </a:ext>
            </a:extLst>
          </p:cNvPr>
          <p:cNvSpPr txBox="1"/>
          <p:nvPr/>
        </p:nvSpPr>
        <p:spPr>
          <a:xfrm>
            <a:off x="8182243" y="5039391"/>
            <a:ext cx="2959465" cy="400110"/>
          </a:xfrm>
          <a:prstGeom prst="rect">
            <a:avLst/>
          </a:prstGeom>
          <a:noFill/>
        </p:spPr>
        <p:txBody>
          <a:bodyPr wrap="none" rtlCol="0">
            <a:spAutoFit/>
          </a:bodyPr>
          <a:lstStyle/>
          <a:p>
            <a:pPr algn="l"/>
            <a:r>
              <a:rPr kumimoji="1" lang="ja-JP" altLang="en-US" sz="2000" dirty="0">
                <a:solidFill>
                  <a:schemeClr val="bg1"/>
                </a:solidFill>
              </a:rPr>
              <a:t>ファイル形式</a:t>
            </a:r>
            <a:r>
              <a:rPr kumimoji="1" lang="en-US" altLang="ja-JP" sz="2000" dirty="0">
                <a:solidFill>
                  <a:schemeClr val="bg1"/>
                </a:solidFill>
              </a:rPr>
              <a:t>:hdf5</a:t>
            </a:r>
            <a:r>
              <a:rPr lang="ja-JP" altLang="en-US" sz="2000" dirty="0">
                <a:solidFill>
                  <a:schemeClr val="bg1"/>
                </a:solidFill>
              </a:rPr>
              <a:t> </a:t>
            </a:r>
            <a:r>
              <a:rPr lang="en-US" altLang="ja-JP" sz="2000" dirty="0">
                <a:solidFill>
                  <a:schemeClr val="bg1"/>
                </a:solidFill>
              </a:rPr>
              <a:t>or</a:t>
            </a:r>
            <a:r>
              <a:rPr lang="ja-JP" altLang="en-US" sz="2000" dirty="0">
                <a:solidFill>
                  <a:schemeClr val="bg1"/>
                </a:solidFill>
              </a:rPr>
              <a:t> </a:t>
            </a:r>
            <a:r>
              <a:rPr lang="en-US" altLang="ja-JP" sz="2000" dirty="0">
                <a:solidFill>
                  <a:schemeClr val="bg1"/>
                </a:solidFill>
              </a:rPr>
              <a:t>csv</a:t>
            </a:r>
            <a:endParaRPr kumimoji="1" lang="ja-JP" altLang="en-US" sz="2000" dirty="0">
              <a:solidFill>
                <a:schemeClr val="bg1"/>
              </a:solidFill>
            </a:endParaRPr>
          </a:p>
        </p:txBody>
      </p:sp>
      <p:sp>
        <p:nvSpPr>
          <p:cNvPr id="15" name="テキスト ボックス 14">
            <a:extLst>
              <a:ext uri="{FF2B5EF4-FFF2-40B4-BE49-F238E27FC236}">
                <a16:creationId xmlns:a16="http://schemas.microsoft.com/office/drawing/2014/main" id="{28993E84-9C27-42FC-A230-D47D97E6AF0C}"/>
              </a:ext>
            </a:extLst>
          </p:cNvPr>
          <p:cNvSpPr txBox="1"/>
          <p:nvPr/>
        </p:nvSpPr>
        <p:spPr>
          <a:xfrm>
            <a:off x="8054866" y="1384782"/>
            <a:ext cx="2765501" cy="369332"/>
          </a:xfrm>
          <a:prstGeom prst="rect">
            <a:avLst/>
          </a:prstGeom>
          <a:noFill/>
        </p:spPr>
        <p:txBody>
          <a:bodyPr wrap="none" rtlCol="0">
            <a:spAutoFit/>
          </a:bodyPr>
          <a:lstStyle/>
          <a:p>
            <a:pPr algn="l"/>
            <a:r>
              <a:rPr kumimoji="1" lang="en-US" altLang="ja-JP" u="sng" dirty="0">
                <a:solidFill>
                  <a:schemeClr val="bg1"/>
                </a:solidFill>
              </a:rPr>
              <a:t>500Hz</a:t>
            </a:r>
            <a:r>
              <a:rPr kumimoji="1" lang="ja-JP" altLang="en-US" u="sng" dirty="0">
                <a:solidFill>
                  <a:schemeClr val="bg1"/>
                </a:solidFill>
              </a:rPr>
              <a:t>サンプリングの場合</a:t>
            </a:r>
          </a:p>
        </p:txBody>
      </p:sp>
      <p:sp>
        <p:nvSpPr>
          <p:cNvPr id="16" name="四角形: 角を丸くする 15">
            <a:extLst>
              <a:ext uri="{FF2B5EF4-FFF2-40B4-BE49-F238E27FC236}">
                <a16:creationId xmlns:a16="http://schemas.microsoft.com/office/drawing/2014/main" id="{2EE1B43E-B387-43F9-8C20-41808AE36C9A}"/>
              </a:ext>
            </a:extLst>
          </p:cNvPr>
          <p:cNvSpPr/>
          <p:nvPr/>
        </p:nvSpPr>
        <p:spPr bwMode="auto">
          <a:xfrm>
            <a:off x="8182243" y="2560320"/>
            <a:ext cx="2473527" cy="1751378"/>
          </a:xfrm>
          <a:prstGeom prst="roundRect">
            <a:avLst/>
          </a:prstGeom>
          <a:noFill/>
          <a:ln w="12700" cap="sq" cmpd="sng" algn="ctr">
            <a:solidFill>
              <a:schemeClr val="tx1">
                <a:lumMod val="50000"/>
              </a:schemeClr>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487201051"/>
      </p:ext>
    </p:extLst>
  </p:cSld>
  <p:clrMapOvr>
    <a:masterClrMapping/>
  </p:clrMapOvr>
</p:sld>
</file>

<file path=ppt/theme/theme1.xml><?xml version="1.0" encoding="utf-8"?>
<a:theme xmlns:a="http://schemas.openxmlformats.org/drawingml/2006/main" name="5_DARUMA">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solidFill>
          <a:schemeClr val="accent1"/>
        </a:solidFill>
        <a:ln w="12700" cap="sq" cmpd="sng" algn="ctr">
          <a:solidFill>
            <a:schemeClr val="bg1"/>
          </a:solidFill>
          <a:prstDash val="solid"/>
          <a:round/>
          <a:headEnd type="none" w="sm" len="sm"/>
          <a:tailEnd type="none" w="sm" len="sm"/>
        </a:ln>
        <a:effectLst/>
      </a:spPr>
      <a:bodyPr/>
      <a:lstStyle/>
    </a:lnDef>
    <a:txDef>
      <a:spPr>
        <a:noFill/>
      </a:spPr>
      <a:bodyPr wrap="none" rtlCol="0">
        <a:spAutoFit/>
      </a:bodyPr>
      <a:lstStyle>
        <a:defPPr algn="l">
          <a:defRPr kumimoji="1" sz="1600" dirty="0" smtClean="0">
            <a:solidFill>
              <a:schemeClr val="bg1"/>
            </a:solidFill>
          </a:defRPr>
        </a:defPPr>
      </a:lstStyle>
    </a:txDef>
  </a:objectDefaults>
  <a:extraClrSchemeLst>
    <a:extraClrScheme>
      <a:clrScheme name="DARUMA 1">
        <a:dk1>
          <a:srgbClr val="500000"/>
        </a:dk1>
        <a:lt1>
          <a:srgbClr val="F7ECCD"/>
        </a:lt1>
        <a:dk2>
          <a:srgbClr val="000000"/>
        </a:dk2>
        <a:lt2>
          <a:srgbClr val="DFB53F"/>
        </a:lt2>
        <a:accent1>
          <a:srgbClr val="986426"/>
        </a:accent1>
        <a:accent2>
          <a:srgbClr val="CC0000"/>
        </a:accent2>
        <a:accent3>
          <a:srgbClr val="AAAAAA"/>
        </a:accent3>
        <a:accent4>
          <a:srgbClr val="D3C9AF"/>
        </a:accent4>
        <a:accent5>
          <a:srgbClr val="CAB8AC"/>
        </a:accent5>
        <a:accent6>
          <a:srgbClr val="B90000"/>
        </a:accent6>
        <a:hlink>
          <a:srgbClr val="FF7C80"/>
        </a:hlink>
        <a:folHlink>
          <a:srgbClr val="969696"/>
        </a:folHlink>
      </a:clrScheme>
      <a:clrMap bg1="dk2" tx1="lt1" bg2="dk1" tx2="lt2" accent1="accent1" accent2="accent2" accent3="accent3" accent4="accent4" accent5="accent5" accent6="accent6" hlink="hlink" folHlink="folHlink"/>
    </a:extraClrScheme>
    <a:extraClrScheme>
      <a:clrScheme name="DARUMA 2">
        <a:dk1>
          <a:srgbClr val="000000"/>
        </a:dk1>
        <a:lt1>
          <a:srgbClr val="FFFFFF"/>
        </a:lt1>
        <a:dk2>
          <a:srgbClr val="6A0000"/>
        </a:dk2>
        <a:lt2>
          <a:srgbClr val="500000"/>
        </a:lt2>
        <a:accent1>
          <a:srgbClr val="D3974F"/>
        </a:accent1>
        <a:accent2>
          <a:srgbClr val="CC0000"/>
        </a:accent2>
        <a:accent3>
          <a:srgbClr val="FFFFFF"/>
        </a:accent3>
        <a:accent4>
          <a:srgbClr val="000000"/>
        </a:accent4>
        <a:accent5>
          <a:srgbClr val="E6C9B2"/>
        </a:accent5>
        <a:accent6>
          <a:srgbClr val="B90000"/>
        </a:accent6>
        <a:hlink>
          <a:srgbClr val="FF7C80"/>
        </a:hlink>
        <a:folHlink>
          <a:srgbClr val="969696"/>
        </a:folHlink>
      </a:clrScheme>
      <a:clrMap bg1="lt1" tx1="dk1" bg2="lt2" tx2="dk2" accent1="accent1" accent2="accent2" accent3="accent3" accent4="accent4" accent5="accent5" accent6="accent6" hlink="hlink" folHlink="folHlink"/>
    </a:extraClrScheme>
    <a:extraClrScheme>
      <a:clrScheme name="DARUMA 3">
        <a:dk1>
          <a:srgbClr val="000000"/>
        </a:dk1>
        <a:lt1>
          <a:srgbClr val="FFFFFF"/>
        </a:lt1>
        <a:dk2>
          <a:srgbClr val="000000"/>
        </a:dk2>
        <a:lt2>
          <a:srgbClr val="333333"/>
        </a:lt2>
        <a:accent1>
          <a:srgbClr val="DDDDDD"/>
        </a:accent1>
        <a:accent2>
          <a:srgbClr val="777777"/>
        </a:accent2>
        <a:accent3>
          <a:srgbClr val="FFFFFF"/>
        </a:accent3>
        <a:accent4>
          <a:srgbClr val="000000"/>
        </a:accent4>
        <a:accent5>
          <a:srgbClr val="EBEBEB"/>
        </a:accent5>
        <a:accent6>
          <a:srgbClr val="6B6B6B"/>
        </a:accent6>
        <a:hlink>
          <a:srgbClr val="B2B2B2"/>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2280</TotalTime>
  <Words>589</Words>
  <Application>Microsoft Office PowerPoint</Application>
  <PresentationFormat>ワイド画面</PresentationFormat>
  <Paragraphs>63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游ゴシック</vt:lpstr>
      <vt:lpstr>Arial</vt:lpstr>
      <vt:lpstr>Times New Roman</vt:lpstr>
      <vt:lpstr>5_DARUMA</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吉村　雄一</dc:creator>
  <cp:lastModifiedBy>吉村　雄一</cp:lastModifiedBy>
  <cp:revision>231</cp:revision>
  <dcterms:created xsi:type="dcterms:W3CDTF">2021-08-01T23:44:13Z</dcterms:created>
  <dcterms:modified xsi:type="dcterms:W3CDTF">2022-12-05T10:04:31Z</dcterms:modified>
</cp:coreProperties>
</file>